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2" r:id="rId4"/>
    <p:sldId id="258" r:id="rId5"/>
    <p:sldId id="259" r:id="rId6"/>
    <p:sldId id="260" r:id="rId7"/>
    <p:sldId id="261" r:id="rId8"/>
    <p:sldId id="273" r:id="rId9"/>
    <p:sldId id="262" r:id="rId10"/>
    <p:sldId id="263" r:id="rId11"/>
    <p:sldId id="264" r:id="rId12"/>
    <p:sldId id="265" r:id="rId13"/>
    <p:sldId id="266" r:id="rId14"/>
    <p:sldId id="267" r:id="rId15"/>
    <p:sldId id="268" r:id="rId16"/>
    <p:sldId id="269" r:id="rId17"/>
    <p:sldId id="27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9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bg2">
                <a:shade val="30000"/>
                <a:satMod val="455000"/>
              </a:schemeClr>
              <a:schemeClr val="bg2">
                <a:tint val="95000"/>
                <a:satMod val="120000"/>
              </a:schemeClr>
            </a:duotone>
            <a:extLst>
              <a:ext uri="{BEBA8EAE-BF5A-486C-A8C5-ECC9F3942E4B}">
                <a14:imgProps xmlns:a14="http://schemas.microsoft.com/office/drawing/2010/main" xmlns="">
                  <a14:imgLayer r:embed="rId14">
                    <a14:imgEffect>
                      <a14:sharpenSoften amoun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pPr/>
              <a:t>19.10.2020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41646" y="622753"/>
            <a:ext cx="4875351" cy="3382311"/>
          </a:xfrm>
          <a:prstGeom prst="rect">
            <a:avLst/>
          </a:prstGeom>
        </p:spPr>
      </p:pic>
      <p:sp>
        <p:nvSpPr>
          <p:cNvPr id="3" name="TextBox 2"/>
          <p:cNvSpPr txBox="1"/>
          <p:nvPr/>
        </p:nvSpPr>
        <p:spPr>
          <a:xfrm>
            <a:off x="611560" y="4437112"/>
            <a:ext cx="8005437" cy="2062103"/>
          </a:xfrm>
          <a:prstGeom prst="rect">
            <a:avLst/>
          </a:prstGeom>
          <a:noFill/>
        </p:spPr>
        <p:txBody>
          <a:bodyPr wrap="square" rtlCol="0">
            <a:spAutoFit/>
          </a:bodyPr>
          <a:lstStyle/>
          <a:p>
            <a:r>
              <a:rPr lang="ru-RU" sz="3200" dirty="0" smtClean="0">
                <a:latin typeface="Arial Black" panose="020B0A04020102020204" pitchFamily="34" charset="0"/>
              </a:rPr>
              <a:t>АНГИНСКАЯ ГЭС: ИСТОРИЯ В АРХИВНЫХ ДОКУМЕНТАХ</a:t>
            </a:r>
          </a:p>
          <a:p>
            <a:endParaRPr lang="ru-RU" sz="3200" dirty="0" smtClean="0">
              <a:latin typeface="Arial Black" panose="020B0A04020102020204" pitchFamily="34" charset="0"/>
            </a:endParaRPr>
          </a:p>
          <a:p>
            <a:pPr algn="ctr"/>
            <a:r>
              <a:rPr lang="ru-RU" sz="1600" dirty="0" smtClean="0">
                <a:latin typeface="Arial Black" panose="020B0A04020102020204" pitchFamily="34" charset="0"/>
              </a:rPr>
              <a:t>Архивный отдел администрации муниципального района «</a:t>
            </a:r>
            <a:r>
              <a:rPr lang="ru-RU" sz="1600" dirty="0" err="1" smtClean="0">
                <a:latin typeface="Arial Black" panose="020B0A04020102020204" pitchFamily="34" charset="0"/>
              </a:rPr>
              <a:t>Качугский</a:t>
            </a:r>
            <a:r>
              <a:rPr lang="ru-RU" sz="1600" dirty="0" smtClean="0">
                <a:latin typeface="Arial Black" panose="020B0A04020102020204" pitchFamily="34" charset="0"/>
              </a:rPr>
              <a:t> район» - Педагогический институт «ИГУ»</a:t>
            </a:r>
            <a:endParaRPr lang="ru-RU" sz="1600" dirty="0">
              <a:latin typeface="Arial Black" panose="020B0A04020102020204" pitchFamily="34" charset="0"/>
            </a:endParaRPr>
          </a:p>
        </p:txBody>
      </p:sp>
    </p:spTree>
    <p:extLst>
      <p:ext uri="{BB962C8B-B14F-4D97-AF65-F5344CB8AC3E}">
        <p14:creationId xmlns:p14="http://schemas.microsoft.com/office/powerpoint/2010/main" xmlns="" val="230559655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smtClean="0">
                <a:solidFill>
                  <a:schemeClr val="tx1"/>
                </a:solidFill>
                <a:latin typeface="Times New Roman" panose="02020603050405020304" pitchFamily="18" charset="0"/>
                <a:cs typeface="Times New Roman" panose="02020603050405020304" pitchFamily="18" charset="0"/>
              </a:rPr>
              <a:t>Система контроля за потреблением электроэнергии населением </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5124" name="Picture 4" descr="D:\Рабочий стол\АОА МО Качуг р_н\ангинская ГЭС\материалы ГЭС\Р-52 оп. 1л д. 1_1958_1959\IMG_2542.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0408" y="1600200"/>
            <a:ext cx="3358983" cy="4724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Объект 4"/>
          <p:cNvSpPr>
            <a:spLocks noGrp="1"/>
          </p:cNvSpPr>
          <p:nvPr>
            <p:ph sz="half" idx="1"/>
          </p:nvPr>
        </p:nvSpPr>
        <p:spPr>
          <a:xfrm>
            <a:off x="304800" y="1600200"/>
            <a:ext cx="4191000" cy="3124944"/>
          </a:xfrm>
        </p:spPr>
        <p:txBody>
          <a:bodyPr>
            <a:normAutofit/>
          </a:bodyPr>
          <a:lstStyle/>
          <a:p>
            <a:pPr marL="0" indent="0" algn="just">
              <a:buNone/>
            </a:pPr>
            <a:r>
              <a:rPr lang="ru-RU" sz="1600" dirty="0" smtClean="0">
                <a:solidFill>
                  <a:schemeClr val="tx1"/>
                </a:solidFill>
                <a:latin typeface="Times New Roman" panose="02020603050405020304" pitchFamily="18" charset="0"/>
                <a:cs typeface="Times New Roman" panose="02020603050405020304" pitchFamily="18" charset="0"/>
              </a:rPr>
              <a:t>Приказы председателя гидроэлектростанции позволяют понять как был организован контроль за потреблением населением электроэнергии и своевременной оплатой услуги колхозниками. Плату взимал кассир-сборщик (Приказ № 61, от 02.04.1956) или дежурный электромонтер (Приказ № 54, от 1.06.1960). Учет велся по количеству лампочек в хозяйстве. Сведений о стоимости одного киловатта в отложившихся документах нет.</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123728" y="5517232"/>
            <a:ext cx="2808312" cy="923330"/>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Ф. </a:t>
            </a:r>
            <a:r>
              <a:rPr lang="ru-RU" dirty="0" smtClean="0">
                <a:latin typeface="Times New Roman" panose="02020603050405020304" pitchFamily="18" charset="0"/>
                <a:cs typeface="Times New Roman" panose="02020603050405020304" pitchFamily="18" charset="0"/>
              </a:rPr>
              <a:t>Р-52 оп</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1-л д.1 л.43. Приказы председателя гидростанции.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16561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Рабочий стол\АОА МО Качуг р_н\ангинская ГЭС\материалы ГЭС\Р-52 оп. 1л д. 1_1958_1959\IMG_253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836712"/>
            <a:ext cx="4096784" cy="3671256"/>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D:\Рабочий стол\АОА МО Качуг р_н\ангинская ГЭС\материалы ГЭС\JTLQ186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3573016"/>
            <a:ext cx="4136976" cy="310273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860032" y="1052736"/>
            <a:ext cx="3888432" cy="2554545"/>
          </a:xfrm>
          <a:prstGeom prst="rect">
            <a:avLst/>
          </a:prstGeom>
          <a:noFill/>
        </p:spPr>
        <p:txBody>
          <a:bodyPr wrap="square" rtlCol="0">
            <a:spAutoFit/>
          </a:bodyPr>
          <a:lstStyle/>
          <a:p>
            <a:pPr algn="just"/>
            <a:r>
              <a:rPr lang="ru-RU" sz="1600" dirty="0">
                <a:latin typeface="Times New Roman" panose="02020603050405020304" pitchFamily="18" charset="0"/>
                <a:cs typeface="Times New Roman" panose="02020603050405020304" pitchFamily="18" charset="0"/>
              </a:rPr>
              <a:t>М</a:t>
            </a:r>
            <a:r>
              <a:rPr lang="ru-RU" sz="1600" dirty="0" smtClean="0">
                <a:latin typeface="Times New Roman" panose="02020603050405020304" pitchFamily="18" charset="0"/>
                <a:cs typeface="Times New Roman" panose="02020603050405020304" pitchFamily="18" charset="0"/>
              </a:rPr>
              <a:t>есто для постройки ГЭС было выбрано довольно удачное. Однако это не было поводом к ослаблени</a:t>
            </a:r>
            <a:r>
              <a:rPr lang="ru-RU" sz="1600" dirty="0">
                <a:latin typeface="Times New Roman" panose="02020603050405020304" pitchFamily="18" charset="0"/>
                <a:cs typeface="Times New Roman" panose="02020603050405020304" pitchFamily="18" charset="0"/>
              </a:rPr>
              <a:t>ю</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к</a:t>
            </a:r>
            <a:r>
              <a:rPr lang="ru-RU" sz="1600" dirty="0" smtClean="0">
                <a:latin typeface="Times New Roman" panose="02020603050405020304" pitchFamily="18" charset="0"/>
                <a:cs typeface="Times New Roman" panose="02020603050405020304" pitchFamily="18" charset="0"/>
              </a:rPr>
              <a:t>онтроля за поведением реки. Приказ № 8 свидетельствует об организованном гидрологическом наблюдении. А проект ГЭС предусматривал наличие на плотине подвижных деревянных щитов, которые поднимали в случае большой воды (паводка, половодья).</a:t>
            </a:r>
            <a:endParaRPr lang="ru-RU" sz="1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5536" y="4941168"/>
            <a:ext cx="3744417" cy="830997"/>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Ф. Р-52 оп. 1-л д. 1 л. 35. Приказы директора гидроэлектростанции. Приказ №8 от 28.04.1959 г.</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64545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Рабочий стол\АОА МО Качуг р_н\ангинская ГЭС\15.10.2020\IMG_262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206" y="764704"/>
            <a:ext cx="4248794" cy="59492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932041" y="1052736"/>
            <a:ext cx="4032448" cy="923330"/>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Годовые отчеты по </a:t>
            </a:r>
            <a:r>
              <a:rPr lang="ru-RU" dirty="0" err="1" smtClean="0">
                <a:latin typeface="Times New Roman" panose="02020603050405020304" pitchFamily="18" charset="0"/>
                <a:cs typeface="Times New Roman" panose="02020603050405020304" pitchFamily="18" charset="0"/>
              </a:rPr>
              <a:t>Ангинской</a:t>
            </a:r>
            <a:r>
              <a:rPr lang="ru-RU" dirty="0" smtClean="0">
                <a:latin typeface="Times New Roman" panose="02020603050405020304" pitchFamily="18" charset="0"/>
                <a:cs typeface="Times New Roman" panose="02020603050405020304" pitchFamily="18" charset="0"/>
              </a:rPr>
              <a:t> ГЭС. 1958 -1960 гг. (на 20 листах)</a:t>
            </a:r>
          </a:p>
          <a:p>
            <a:r>
              <a:rPr lang="ru-RU" dirty="0" smtClean="0">
                <a:latin typeface="Times New Roman" panose="02020603050405020304" pitchFamily="18" charset="0"/>
                <a:cs typeface="Times New Roman" panose="02020603050405020304" pitchFamily="18" charset="0"/>
              </a:rPr>
              <a:t>Ф. Р-52 оп. 1-л л. 6, 16.</a:t>
            </a:r>
            <a:endParaRPr lang="ru-RU" dirty="0">
              <a:latin typeface="Times New Roman" panose="02020603050405020304" pitchFamily="18" charset="0"/>
              <a:cs typeface="Times New Roman" panose="02020603050405020304" pitchFamily="18" charset="0"/>
            </a:endParaRPr>
          </a:p>
        </p:txBody>
      </p:sp>
      <p:pic>
        <p:nvPicPr>
          <p:cNvPr id="7171" name="Picture 3" descr="D:\Рабочий стол\АОА МО Качуг р_н\ангинская ГЭС\материалы ГЭС\р-52 оп. 1л д. 2 Баланс1958\IMG_254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0807" y="2132857"/>
            <a:ext cx="3314916" cy="45811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3348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889844"/>
            <a:ext cx="8568952" cy="5355312"/>
          </a:xfrm>
          <a:prstGeom prst="rect">
            <a:avLst/>
          </a:prstGeom>
        </p:spPr>
        <p:txBody>
          <a:bodyPr wrap="square">
            <a:spAutoFit/>
          </a:bodyPr>
          <a:lstStyle/>
          <a:p>
            <a:pPr algn="just"/>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 начале 1960-х гг. интерес </a:t>
            </a:r>
            <a:r>
              <a:rPr lang="ru-RU" dirty="0">
                <a:latin typeface="Times New Roman" panose="02020603050405020304" pitchFamily="18" charset="0"/>
                <a:cs typeface="Times New Roman" panose="02020603050405020304" pitchFamily="18" charset="0"/>
              </a:rPr>
              <a:t>к малой энергетике </a:t>
            </a:r>
            <a:r>
              <a:rPr lang="ru-RU" dirty="0" smtClean="0">
                <a:latin typeface="Times New Roman" panose="02020603050405020304" pitchFamily="18" charset="0"/>
                <a:cs typeface="Times New Roman" panose="02020603050405020304" pitchFamily="18" charset="0"/>
              </a:rPr>
              <a:t>в СССР угас. Это было связано с </a:t>
            </a:r>
            <a:r>
              <a:rPr lang="ru-RU" dirty="0">
                <a:latin typeface="Times New Roman" panose="02020603050405020304" pitchFamily="18" charset="0"/>
                <a:cs typeface="Times New Roman" panose="02020603050405020304" pitchFamily="18" charset="0"/>
              </a:rPr>
              <a:t>началом крупного энергетического строительства и созданием единой энергетической системы страны. </a:t>
            </a:r>
            <a:r>
              <a:rPr lang="ru-RU" dirty="0" smtClean="0">
                <a:latin typeface="Times New Roman" panose="02020603050405020304" pitchFamily="18" charset="0"/>
                <a:cs typeface="Times New Roman" panose="02020603050405020304" pitchFamily="18" charset="0"/>
              </a:rPr>
              <a:t>Пуск Иркутской, а затем Братской ГЭС сделали неэффективным существование малых ГЭС. </a:t>
            </a:r>
            <a:r>
              <a:rPr lang="ru-RU" dirty="0">
                <a:latin typeface="Times New Roman" panose="02020603050405020304" pitchFamily="18" charset="0"/>
                <a:cs typeface="Times New Roman" panose="02020603050405020304" pitchFamily="18" charset="0"/>
              </a:rPr>
              <a:t>Прекратилось проектирование, строительство и изготовление оборудования и запасных частей для малой гидроэнергетики, начался массовый вывод малых ГЭС из эксплуатации. В 1962 г. число малых ГЭС сократилось до 2665. Отметим, что строительство и эксплуатация уже действующих станций в те годы сворачивались и в других промышленно развитых странах, в том числе США, Франции, Японии. В США, например, было закрыто 3000 малых ГЭС</a:t>
            </a:r>
            <a:r>
              <a:rPr lang="ru-RU" dirty="0" smtClean="0">
                <a:latin typeface="Times New Roman" panose="02020603050405020304" pitchFamily="18" charset="0"/>
                <a:cs typeface="Times New Roman" panose="02020603050405020304" pitchFamily="18" charset="0"/>
              </a:rPr>
              <a:t>.</a:t>
            </a:r>
          </a:p>
          <a:p>
            <a:pPr indent="457200" algn="just"/>
            <a:r>
              <a:rPr lang="ru-RU" dirty="0" smtClean="0">
                <a:latin typeface="Times New Roman" panose="02020603050405020304" pitchFamily="18" charset="0"/>
                <a:cs typeface="Times New Roman" panose="02020603050405020304" pitchFamily="18" charset="0"/>
              </a:rPr>
              <a:t>В начале 1960-х гг. в </a:t>
            </a:r>
            <a:r>
              <a:rPr lang="ru-RU" dirty="0" err="1" smtClean="0">
                <a:latin typeface="Times New Roman" panose="02020603050405020304" pitchFamily="18" charset="0"/>
                <a:cs typeface="Times New Roman" panose="02020603050405020304" pitchFamily="18" charset="0"/>
              </a:rPr>
              <a:t>Качугском</a:t>
            </a:r>
            <a:r>
              <a:rPr lang="ru-RU" dirty="0" smtClean="0">
                <a:latin typeface="Times New Roman" panose="02020603050405020304" pitchFamily="18" charset="0"/>
                <a:cs typeface="Times New Roman" panose="02020603050405020304" pitchFamily="18" charset="0"/>
              </a:rPr>
              <a:t> районе развернется преобразование колхозов в крупные совхозы. Колхозы, построившие гидроэлектростанцию, вошли в состав зернового совхоза «</a:t>
            </a:r>
            <a:r>
              <a:rPr lang="ru-RU" dirty="0" err="1" smtClean="0">
                <a:latin typeface="Times New Roman" panose="02020603050405020304" pitchFamily="18" charset="0"/>
                <a:cs typeface="Times New Roman" panose="02020603050405020304" pitchFamily="18" charset="0"/>
              </a:rPr>
              <a:t>Ангинский</a:t>
            </a:r>
            <a:r>
              <a:rPr lang="ru-RU" dirty="0" smtClean="0">
                <a:latin typeface="Times New Roman" panose="02020603050405020304" pitchFamily="18" charset="0"/>
                <a:cs typeface="Times New Roman" panose="02020603050405020304" pitchFamily="18" charset="0"/>
              </a:rPr>
              <a:t>» в 1961 г. Таким образом межколхозная ГЭС стала структурным подразделением совхоза. Дальнейшая судьба гидростанции в документах  муниципального архива </a:t>
            </a:r>
            <a:r>
              <a:rPr lang="ru-RU" dirty="0" err="1" smtClean="0">
                <a:latin typeface="Times New Roman" panose="02020603050405020304" pitchFamily="18" charset="0"/>
                <a:cs typeface="Times New Roman" panose="02020603050405020304" pitchFamily="18" charset="0"/>
              </a:rPr>
              <a:t>Качугского</a:t>
            </a:r>
            <a:r>
              <a:rPr lang="ru-RU" dirty="0" smtClean="0">
                <a:latin typeface="Times New Roman" panose="02020603050405020304" pitchFamily="18" charset="0"/>
                <a:cs typeface="Times New Roman" panose="02020603050405020304" pitchFamily="18" charset="0"/>
              </a:rPr>
              <a:t> района не отразилась. По косвенным документам и устным рассказам  жителей </a:t>
            </a:r>
            <a:r>
              <a:rPr lang="ru-RU" dirty="0" err="1" smtClean="0">
                <a:latin typeface="Times New Roman" panose="02020603050405020304" pitchFamily="18" charset="0"/>
                <a:cs typeface="Times New Roman" panose="02020603050405020304" pitchFamily="18" charset="0"/>
              </a:rPr>
              <a:t>Качугской</a:t>
            </a:r>
            <a:r>
              <a:rPr lang="ru-RU" dirty="0" smtClean="0">
                <a:latin typeface="Times New Roman" panose="02020603050405020304" pitchFamily="18" charset="0"/>
                <a:cs typeface="Times New Roman" panose="02020603050405020304" pitchFamily="18" charset="0"/>
              </a:rPr>
              <a:t> земли можно предположить, что ее эксплуатация прекратится к 1965 гг., когда была построена и поставлена под напряжение ПС 35/10 </a:t>
            </a:r>
            <a:r>
              <a:rPr lang="ru-RU" dirty="0" err="1" smtClean="0">
                <a:latin typeface="Times New Roman" panose="02020603050405020304" pitchFamily="18" charset="0"/>
                <a:cs typeface="Times New Roman" panose="02020603050405020304" pitchFamily="18" charset="0"/>
              </a:rPr>
              <a:t>кВ</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Анга</a:t>
            </a:r>
            <a:r>
              <a:rPr lang="ru-RU" dirty="0" smtClean="0">
                <a:latin typeface="Times New Roman" panose="02020603050405020304" pitchFamily="18" charset="0"/>
                <a:cs typeface="Times New Roman" panose="02020603050405020304" pitchFamily="18" charset="0"/>
              </a:rPr>
              <a:t>» 1800 </a:t>
            </a:r>
            <a:r>
              <a:rPr lang="ru-RU" dirty="0" err="1" smtClean="0">
                <a:latin typeface="Times New Roman" panose="02020603050405020304" pitchFamily="18" charset="0"/>
                <a:cs typeface="Times New Roman" panose="02020603050405020304" pitchFamily="18" charset="0"/>
              </a:rPr>
              <a:t>кВА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89287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3672408" cy="936104"/>
          </a:xfrm>
        </p:spPr>
        <p:txBody>
          <a:bodyPr>
            <a:normAutofit/>
          </a:bodyPr>
          <a:lstStyle/>
          <a:p>
            <a:r>
              <a:rPr lang="ru-RU" sz="1800" b="1" cap="none" dirty="0" smtClean="0">
                <a:solidFill>
                  <a:schemeClr val="tx1"/>
                </a:solidFill>
                <a:latin typeface="Times New Roman" panose="02020603050405020304" pitchFamily="18" charset="0"/>
                <a:cs typeface="Times New Roman" panose="02020603050405020304" pitchFamily="18" charset="0"/>
              </a:rPr>
              <a:t>28 февраля – 14 марта 1961 г. – реорганизация межколхозной </a:t>
            </a:r>
            <a:r>
              <a:rPr lang="ru-RU" sz="1800" b="1" cap="none" dirty="0" err="1" smtClean="0">
                <a:solidFill>
                  <a:schemeClr val="tx1"/>
                </a:solidFill>
                <a:latin typeface="Times New Roman" panose="02020603050405020304" pitchFamily="18" charset="0"/>
                <a:cs typeface="Times New Roman" panose="02020603050405020304" pitchFamily="18" charset="0"/>
              </a:rPr>
              <a:t>Ангинской</a:t>
            </a:r>
            <a:r>
              <a:rPr lang="ru-RU" sz="1800" b="1" cap="none" dirty="0" smtClean="0">
                <a:solidFill>
                  <a:schemeClr val="tx1"/>
                </a:solidFill>
                <a:latin typeface="Times New Roman" panose="02020603050405020304" pitchFamily="18" charset="0"/>
                <a:cs typeface="Times New Roman" panose="02020603050405020304" pitchFamily="18" charset="0"/>
              </a:rPr>
              <a:t> ГЭС</a:t>
            </a:r>
            <a:endParaRPr lang="ru-RU" sz="1800" b="1" cap="none" dirty="0">
              <a:solidFill>
                <a:schemeClr val="tx1"/>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79513" y="1124744"/>
            <a:ext cx="3325547" cy="4724400"/>
          </a:xfrm>
        </p:spPr>
      </p:pic>
      <p:pic>
        <p:nvPicPr>
          <p:cNvPr id="8" name="Объект 4"/>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3707905" y="188640"/>
            <a:ext cx="3312368" cy="3688085"/>
          </a:xfrm>
        </p:spPr>
      </p:pic>
      <p:pic>
        <p:nvPicPr>
          <p:cNvPr id="9219" name="Picture 3" descr="D:\Рабочий стол\АОА МО Качуг р_н\ангинская ГЭС\материалы ГЭС\Новая папка\IMG_2637 — копия.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09059" y="3777633"/>
            <a:ext cx="3207732" cy="24431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35496" y="5805264"/>
            <a:ext cx="5616625" cy="830997"/>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Приказ № 64,65 от 28.02.1961 г. о реорганизации </a:t>
            </a:r>
          </a:p>
          <a:p>
            <a:r>
              <a:rPr lang="ru-RU" sz="1600" dirty="0" err="1" smtClean="0">
                <a:latin typeface="Times New Roman" panose="02020603050405020304" pitchFamily="18" charset="0"/>
                <a:cs typeface="Times New Roman" panose="02020603050405020304" pitchFamily="18" charset="0"/>
              </a:rPr>
              <a:t>Ангинской</a:t>
            </a:r>
            <a:r>
              <a:rPr lang="ru-RU" sz="1600" dirty="0" smtClean="0">
                <a:latin typeface="Times New Roman" panose="02020603050405020304" pitchFamily="18" charset="0"/>
                <a:cs typeface="Times New Roman" panose="02020603050405020304" pitchFamily="18" charset="0"/>
              </a:rPr>
              <a:t> ГЭС и переводе сотрудников в штат </a:t>
            </a:r>
            <a:r>
              <a:rPr lang="ru-RU" sz="1600" dirty="0" err="1" smtClean="0">
                <a:latin typeface="Times New Roman" panose="02020603050405020304" pitchFamily="18" charset="0"/>
                <a:cs typeface="Times New Roman" panose="02020603050405020304" pitchFamily="18" charset="0"/>
              </a:rPr>
              <a:t>Ангинского</a:t>
            </a:r>
            <a:endParaRPr lang="ru-RU" sz="1600" dirty="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зерносовхоза. Ф. Р-52 оп.1-л д. 1 л. 46.</a:t>
            </a:r>
            <a:endParaRPr lang="ru-RU" sz="1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020272" y="476671"/>
            <a:ext cx="1996519" cy="2062103"/>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Приказ № 24, 25 по Агинскому зерносовхозу о приеме на работу </a:t>
            </a:r>
          </a:p>
          <a:p>
            <a:r>
              <a:rPr lang="ru-RU" sz="1600" dirty="0" smtClean="0">
                <a:latin typeface="Times New Roman" panose="02020603050405020304" pitchFamily="18" charset="0"/>
                <a:cs typeface="Times New Roman" panose="02020603050405020304" pitchFamily="18" charset="0"/>
              </a:rPr>
              <a:t>Ф. Р-77 оп.1-л </a:t>
            </a:r>
          </a:p>
          <a:p>
            <a:r>
              <a:rPr lang="ru-RU" sz="1600" dirty="0" smtClean="0">
                <a:latin typeface="Times New Roman" panose="02020603050405020304" pitchFamily="18" charset="0"/>
                <a:cs typeface="Times New Roman" panose="02020603050405020304" pitchFamily="18" charset="0"/>
              </a:rPr>
              <a:t>д. 796 л. 7-8.</a:t>
            </a:r>
          </a:p>
          <a:p>
            <a:endParaRPr lang="ru-RU" sz="1600" dirty="0" smtClean="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42541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800" b="1" dirty="0" smtClean="0">
                <a:latin typeface="Times New Roman" panose="02020603050405020304" pitchFamily="18" charset="0"/>
                <a:cs typeface="Times New Roman" panose="02020603050405020304" pitchFamily="18" charset="0"/>
              </a:rPr>
              <a:t>Передача имущества межколхозной ГЭС зерновому совхозу «</a:t>
            </a:r>
            <a:r>
              <a:rPr lang="ru-RU" sz="1800" b="1" dirty="0" err="1" smtClean="0">
                <a:latin typeface="Times New Roman" panose="02020603050405020304" pitchFamily="18" charset="0"/>
                <a:cs typeface="Times New Roman" panose="02020603050405020304" pitchFamily="18" charset="0"/>
              </a:rPr>
              <a:t>ангинский</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83568" y="1268760"/>
            <a:ext cx="3147065" cy="472440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5326520" y="1268760"/>
            <a:ext cx="2989896" cy="4724400"/>
          </a:xfrm>
        </p:spPr>
      </p:pic>
      <p:sp>
        <p:nvSpPr>
          <p:cNvPr id="7" name="TextBox 6"/>
          <p:cNvSpPr txBox="1"/>
          <p:nvPr/>
        </p:nvSpPr>
        <p:spPr>
          <a:xfrm>
            <a:off x="683568" y="6093296"/>
            <a:ext cx="7632848" cy="584775"/>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Ликвидационный баланс по состоянию на 12 </a:t>
            </a:r>
            <a:r>
              <a:rPr lang="ru-RU" sz="1600" smtClean="0">
                <a:latin typeface="Times New Roman" panose="02020603050405020304" pitchFamily="18" charset="0"/>
                <a:cs typeface="Times New Roman" panose="02020603050405020304" pitchFamily="18" charset="0"/>
              </a:rPr>
              <a:t>июня 1961 г</a:t>
            </a:r>
            <a:r>
              <a:rPr lang="ru-RU" sz="1600" dirty="0" smtClean="0">
                <a:latin typeface="Times New Roman" panose="02020603050405020304" pitchFamily="18" charset="0"/>
                <a:cs typeface="Times New Roman" panose="02020603050405020304" pitchFamily="18" charset="0"/>
              </a:rPr>
              <a:t>.  Приемо-сдаточный акт.</a:t>
            </a:r>
          </a:p>
          <a:p>
            <a:r>
              <a:rPr lang="ru-RU" sz="1600" dirty="0" smtClean="0">
                <a:latin typeface="Times New Roman" panose="02020603050405020304" pitchFamily="18" charset="0"/>
                <a:cs typeface="Times New Roman" panose="02020603050405020304" pitchFamily="18" charset="0"/>
              </a:rPr>
              <a:t>Ф. Р-52 оп 1-л д. 7 л. 3-4.</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26407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чий стол\АОА МО Качуг р_н\ангинская ГЭС\материалы ГЭС\Ликвидационный баланс 1961\IMG_255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980728"/>
            <a:ext cx="3811277" cy="563553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716016" y="2492896"/>
            <a:ext cx="4320480" cy="1477328"/>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Ликвидационный баланс по состоянию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на </a:t>
            </a:r>
            <a:r>
              <a:rPr lang="ru-RU" dirty="0">
                <a:latin typeface="Times New Roman" panose="02020603050405020304" pitchFamily="18" charset="0"/>
                <a:cs typeface="Times New Roman" panose="02020603050405020304" pitchFamily="18" charset="0"/>
              </a:rPr>
              <a:t>12 июня 1961г.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Акт передачи сооружений, оборудования, инвентаря.</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Ф. </a:t>
            </a:r>
            <a:r>
              <a:rPr lang="ru-RU" dirty="0" smtClean="0">
                <a:latin typeface="Times New Roman" panose="02020603050405020304" pitchFamily="18" charset="0"/>
                <a:cs typeface="Times New Roman" panose="02020603050405020304" pitchFamily="18" charset="0"/>
              </a:rPr>
              <a:t>Р-52 оп 1-л</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 7 л. 8.</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06481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solidFill>
                  <a:schemeClr val="tx1"/>
                </a:solidFill>
                <a:latin typeface="Times New Roman" panose="02020603050405020304" pitchFamily="18" charset="0"/>
                <a:cs typeface="Times New Roman" panose="02020603050405020304" pitchFamily="18" charset="0"/>
              </a:rPr>
              <a:t>Над созданием выставки работали</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a:bodyPr>
          <a:lstStyle/>
          <a:p>
            <a:pPr marL="0" indent="0" algn="just">
              <a:buNone/>
            </a:pPr>
            <a:r>
              <a:rPr lang="ru-RU" sz="1800" dirty="0" smtClean="0">
                <a:solidFill>
                  <a:schemeClr val="tx1"/>
                </a:solidFill>
                <a:latin typeface="Times New Roman" panose="02020603050405020304" pitchFamily="18" charset="0"/>
                <a:cs typeface="Times New Roman" panose="02020603050405020304" pitchFamily="18" charset="0"/>
              </a:rPr>
              <a:t>Черепанова М.Н., заведующий архивным отделом администрации муниципального района «Качугский район»;</a:t>
            </a:r>
          </a:p>
          <a:p>
            <a:pPr marL="0" indent="0" algn="just">
              <a:buNone/>
            </a:pPr>
            <a:r>
              <a:rPr lang="ru-RU" sz="1800" dirty="0" smtClean="0">
                <a:solidFill>
                  <a:schemeClr val="tx1"/>
                </a:solidFill>
                <a:latin typeface="Times New Roman" panose="02020603050405020304" pitchFamily="18" charset="0"/>
                <a:cs typeface="Times New Roman" panose="02020603050405020304" pitchFamily="18" charset="0"/>
              </a:rPr>
              <a:t>Салахова Л.М., </a:t>
            </a:r>
            <a:r>
              <a:rPr lang="ru-RU" sz="1800" dirty="0" err="1" smtClean="0">
                <a:solidFill>
                  <a:schemeClr val="tx1"/>
                </a:solidFill>
                <a:latin typeface="Times New Roman" panose="02020603050405020304" pitchFamily="18" charset="0"/>
                <a:cs typeface="Times New Roman" panose="02020603050405020304" pitchFamily="18" charset="0"/>
              </a:rPr>
              <a:t>к.и.н</a:t>
            </a:r>
            <a:r>
              <a:rPr lang="ru-RU" sz="1800" dirty="0" smtClean="0">
                <a:solidFill>
                  <a:schemeClr val="tx1"/>
                </a:solidFill>
                <a:latin typeface="Times New Roman" panose="02020603050405020304" pitchFamily="18" charset="0"/>
                <a:cs typeface="Times New Roman" panose="02020603050405020304" pitchFamily="18" charset="0"/>
              </a:rPr>
              <a:t>., доцент, кафедра истории и методики Педагогического института «ИГУ»;</a:t>
            </a:r>
          </a:p>
          <a:p>
            <a:pPr marL="0" indent="0" algn="just">
              <a:buNone/>
            </a:pPr>
            <a:r>
              <a:rPr lang="ru-RU" sz="1800" dirty="0" err="1" smtClean="0">
                <a:solidFill>
                  <a:schemeClr val="tx1"/>
                </a:solidFill>
                <a:latin typeface="Times New Roman" panose="02020603050405020304" pitchFamily="18" charset="0"/>
                <a:cs typeface="Times New Roman" panose="02020603050405020304" pitchFamily="18" charset="0"/>
              </a:rPr>
              <a:t>Кустова</a:t>
            </a:r>
            <a:r>
              <a:rPr lang="ru-RU" sz="1800" dirty="0" smtClean="0">
                <a:solidFill>
                  <a:schemeClr val="tx1"/>
                </a:solidFill>
                <a:latin typeface="Times New Roman" panose="02020603050405020304" pitchFamily="18" charset="0"/>
                <a:cs typeface="Times New Roman" panose="02020603050405020304" pitchFamily="18" charset="0"/>
              </a:rPr>
              <a:t> С.В., ведущий специалист, архивариус.</a:t>
            </a:r>
          </a:p>
          <a:p>
            <a:pPr marL="0" indent="0" algn="just">
              <a:buNone/>
            </a:pPr>
            <a:r>
              <a:rPr lang="ru-RU" sz="1800" dirty="0" smtClean="0">
                <a:solidFill>
                  <a:schemeClr val="tx1"/>
                </a:solidFill>
                <a:latin typeface="Times New Roman" panose="02020603050405020304" pitchFamily="18" charset="0"/>
                <a:cs typeface="Times New Roman" panose="02020603050405020304" pitchFamily="18" charset="0"/>
              </a:rPr>
              <a:t>Благодарим за помощь:</a:t>
            </a:r>
          </a:p>
          <a:p>
            <a:pPr marL="0" indent="0" algn="just">
              <a:buNone/>
            </a:pPr>
            <a:r>
              <a:rPr lang="ru-RU" sz="1800" dirty="0" smtClean="0">
                <a:solidFill>
                  <a:schemeClr val="tx1"/>
                </a:solidFill>
                <a:latin typeface="Times New Roman" panose="02020603050405020304" pitchFamily="18" charset="0"/>
                <a:cs typeface="Times New Roman" panose="02020603050405020304" pitchFamily="18" charset="0"/>
              </a:rPr>
              <a:t> </a:t>
            </a:r>
            <a:r>
              <a:rPr lang="ru-RU" sz="1800" dirty="0" err="1" smtClean="0">
                <a:solidFill>
                  <a:schemeClr val="tx1"/>
                </a:solidFill>
                <a:latin typeface="Times New Roman" panose="02020603050405020304" pitchFamily="18" charset="0"/>
                <a:cs typeface="Times New Roman" panose="02020603050405020304" pitchFamily="18" charset="0"/>
              </a:rPr>
              <a:t>Файзулину</a:t>
            </a:r>
            <a:r>
              <a:rPr lang="ru-RU" sz="1800" dirty="0" smtClean="0">
                <a:solidFill>
                  <a:schemeClr val="tx1"/>
                </a:solidFill>
                <a:latin typeface="Times New Roman" panose="02020603050405020304" pitchFamily="18" charset="0"/>
                <a:cs typeface="Times New Roman" panose="02020603050405020304" pitchFamily="18" charset="0"/>
              </a:rPr>
              <a:t> Н.А., Сокольникову О.Г., Зыкову А.И., Соколова А.И., Кудрявцева А.Г., </a:t>
            </a:r>
            <a:r>
              <a:rPr lang="ru-RU" sz="1800" dirty="0" err="1" smtClean="0">
                <a:solidFill>
                  <a:schemeClr val="tx1"/>
                </a:solidFill>
                <a:latin typeface="Times New Roman" panose="02020603050405020304" pitchFamily="18" charset="0"/>
                <a:cs typeface="Times New Roman" panose="02020603050405020304" pitchFamily="18" charset="0"/>
              </a:rPr>
              <a:t>Воробъева</a:t>
            </a:r>
            <a:r>
              <a:rPr lang="ru-RU" sz="1800" dirty="0" smtClean="0">
                <a:solidFill>
                  <a:schemeClr val="tx1"/>
                </a:solidFill>
                <a:latin typeface="Times New Roman" panose="02020603050405020304" pitchFamily="18" charset="0"/>
                <a:cs typeface="Times New Roman" panose="02020603050405020304" pitchFamily="18" charset="0"/>
              </a:rPr>
              <a:t> А.С., </a:t>
            </a:r>
            <a:r>
              <a:rPr lang="ru-RU" sz="1800" dirty="0" err="1" smtClean="0">
                <a:solidFill>
                  <a:schemeClr val="tx1"/>
                </a:solidFill>
                <a:latin typeface="Times New Roman" panose="02020603050405020304" pitchFamily="18" charset="0"/>
                <a:cs typeface="Times New Roman" panose="02020603050405020304" pitchFamily="18" charset="0"/>
              </a:rPr>
              <a:t>Ремезову</a:t>
            </a:r>
            <a:r>
              <a:rPr lang="ru-RU" sz="1800" dirty="0" smtClean="0">
                <a:solidFill>
                  <a:schemeClr val="tx1"/>
                </a:solidFill>
                <a:latin typeface="Times New Roman" panose="02020603050405020304" pitchFamily="18" charset="0"/>
                <a:cs typeface="Times New Roman" panose="02020603050405020304" pitchFamily="18" charset="0"/>
              </a:rPr>
              <a:t> Е. В. </a:t>
            </a: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8194" name="Picture 2" descr="D:\Рабочий стол\АОА МО Качуг р_н\Фото АнгаГЭС_14_10_20\20201014_162523.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2333625"/>
            <a:ext cx="4343400" cy="3257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6017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1"/>
                </a:solidFill>
              </a:rPr>
              <a:t>Малая гидроэнергетика в </a:t>
            </a:r>
            <a:r>
              <a:rPr lang="ru-RU" dirty="0" err="1" smtClean="0">
                <a:solidFill>
                  <a:schemeClr val="tx1"/>
                </a:solidFill>
              </a:rPr>
              <a:t>прибайкалье</a:t>
            </a:r>
            <a:endParaRPr lang="ru-RU" dirty="0">
              <a:solidFill>
                <a:schemeClr val="tx1"/>
              </a:solidFill>
            </a:endParaRPr>
          </a:p>
        </p:txBody>
      </p:sp>
      <p:sp>
        <p:nvSpPr>
          <p:cNvPr id="3" name="Объект 2"/>
          <p:cNvSpPr>
            <a:spLocks noGrp="1"/>
          </p:cNvSpPr>
          <p:nvPr>
            <p:ph sz="half" idx="1"/>
          </p:nvPr>
        </p:nvSpPr>
        <p:spPr>
          <a:xfrm>
            <a:off x="304800" y="1600200"/>
            <a:ext cx="3835152" cy="4724400"/>
          </a:xfrm>
        </p:spPr>
        <p:txBody>
          <a:bodyPr>
            <a:normAutofit fontScale="77500" lnSpcReduction="20000"/>
          </a:bodyPr>
          <a:lstStyle/>
          <a:p>
            <a:pPr algn="ctr"/>
            <a:r>
              <a:rPr lang="ru-RU" dirty="0">
                <a:solidFill>
                  <a:schemeClr val="tx1"/>
                </a:solidFill>
              </a:rPr>
              <a:t>П</a:t>
            </a:r>
            <a:r>
              <a:rPr lang="ru-RU" dirty="0" smtClean="0">
                <a:solidFill>
                  <a:schemeClr val="tx1"/>
                </a:solidFill>
              </a:rPr>
              <a:t>ервая </a:t>
            </a:r>
            <a:r>
              <a:rPr lang="ru-RU" dirty="0">
                <a:solidFill>
                  <a:schemeClr val="tx1"/>
                </a:solidFill>
              </a:rPr>
              <a:t>ГЭС заработала в 1896 </a:t>
            </a:r>
            <a:r>
              <a:rPr lang="ru-RU" dirty="0" smtClean="0">
                <a:solidFill>
                  <a:schemeClr val="tx1"/>
                </a:solidFill>
              </a:rPr>
              <a:t>г.</a:t>
            </a:r>
            <a:r>
              <a:rPr lang="ru-RU" dirty="0">
                <a:solidFill>
                  <a:schemeClr val="tx1"/>
                </a:solidFill>
              </a:rPr>
              <a:t> </a:t>
            </a:r>
            <a:r>
              <a:rPr lang="ru-RU" dirty="0" smtClean="0">
                <a:solidFill>
                  <a:schemeClr val="tx1"/>
                </a:solidFill>
              </a:rPr>
              <a:t> в Ленском </a:t>
            </a:r>
            <a:r>
              <a:rPr lang="ru-RU" dirty="0">
                <a:solidFill>
                  <a:schemeClr val="tx1"/>
                </a:solidFill>
              </a:rPr>
              <a:t>горном </a:t>
            </a:r>
            <a:r>
              <a:rPr lang="ru-RU" dirty="0" smtClean="0">
                <a:solidFill>
                  <a:schemeClr val="tx1"/>
                </a:solidFill>
              </a:rPr>
              <a:t>округе на </a:t>
            </a:r>
          </a:p>
          <a:p>
            <a:pPr algn="ctr">
              <a:buNone/>
            </a:pPr>
            <a:r>
              <a:rPr lang="ru-RU" dirty="0" smtClean="0">
                <a:solidFill>
                  <a:schemeClr val="tx1"/>
                </a:solidFill>
              </a:rPr>
              <a:t>р. </a:t>
            </a:r>
            <a:r>
              <a:rPr lang="ru-RU" dirty="0" err="1" smtClean="0">
                <a:solidFill>
                  <a:schemeClr val="tx1"/>
                </a:solidFill>
              </a:rPr>
              <a:t>Ныгре</a:t>
            </a:r>
            <a:r>
              <a:rPr lang="ru-RU" dirty="0" smtClean="0">
                <a:solidFill>
                  <a:schemeClr val="tx1"/>
                </a:solidFill>
              </a:rPr>
              <a:t> мощностью </a:t>
            </a:r>
          </a:p>
          <a:p>
            <a:pPr algn="ctr">
              <a:buNone/>
            </a:pPr>
            <a:r>
              <a:rPr lang="ru-RU" dirty="0" smtClean="0">
                <a:solidFill>
                  <a:schemeClr val="tx1"/>
                </a:solidFill>
              </a:rPr>
              <a:t>0,3 </a:t>
            </a:r>
            <a:r>
              <a:rPr lang="ru-RU" dirty="0">
                <a:solidFill>
                  <a:schemeClr val="tx1"/>
                </a:solidFill>
              </a:rPr>
              <a:t>МВт. </a:t>
            </a:r>
            <a:endParaRPr lang="ru-RU" dirty="0" smtClean="0">
              <a:solidFill>
                <a:schemeClr val="tx1"/>
              </a:solidFill>
            </a:endParaRPr>
          </a:p>
          <a:p>
            <a:pPr algn="ctr"/>
            <a:r>
              <a:rPr lang="ru-RU" dirty="0" smtClean="0">
                <a:solidFill>
                  <a:schemeClr val="tx1"/>
                </a:solidFill>
              </a:rPr>
              <a:t>Это была самая крупная ГЭС в Сибири</a:t>
            </a:r>
          </a:p>
          <a:p>
            <a:pPr algn="ctr"/>
            <a:endParaRPr lang="ru-RU" dirty="0" smtClean="0">
              <a:solidFill>
                <a:schemeClr val="tx1"/>
              </a:solidFill>
              <a:latin typeface="Times New Roman" panose="02020603050405020304" pitchFamily="18" charset="0"/>
              <a:cs typeface="Times New Roman" panose="02020603050405020304" pitchFamily="18" charset="0"/>
            </a:endParaRPr>
          </a:p>
          <a:p>
            <a:pPr algn="ctr"/>
            <a:r>
              <a:rPr lang="ru-RU" dirty="0">
                <a:solidFill>
                  <a:schemeClr val="tx1"/>
                </a:solidFill>
              </a:rPr>
              <a:t>Всего в Ленском золотопромышленном районе до </a:t>
            </a:r>
            <a:r>
              <a:rPr lang="ru-RU" dirty="0" smtClean="0">
                <a:solidFill>
                  <a:schemeClr val="tx1"/>
                </a:solidFill>
              </a:rPr>
              <a:t>1917 г. было </a:t>
            </a:r>
            <a:r>
              <a:rPr lang="ru-RU" dirty="0">
                <a:solidFill>
                  <a:schemeClr val="tx1"/>
                </a:solidFill>
              </a:rPr>
              <a:t>построено </a:t>
            </a:r>
            <a:r>
              <a:rPr lang="ru-RU" dirty="0" smtClean="0">
                <a:solidFill>
                  <a:schemeClr val="tx1"/>
                </a:solidFill>
              </a:rPr>
              <a:t>6 ГЭС</a:t>
            </a:r>
            <a:endParaRPr lang="ru-RU" dirty="0">
              <a:solidFill>
                <a:schemeClr val="tx1"/>
              </a:solidFill>
            </a:endParaRPr>
          </a:p>
        </p:txBody>
      </p:sp>
      <p:sp>
        <p:nvSpPr>
          <p:cNvPr id="4" name="Объект 3"/>
          <p:cNvSpPr>
            <a:spLocks noGrp="1"/>
          </p:cNvSpPr>
          <p:nvPr>
            <p:ph sz="half" idx="2"/>
          </p:nvPr>
        </p:nvSpPr>
        <p:spPr>
          <a:xfrm>
            <a:off x="4067944" y="1600200"/>
            <a:ext cx="4968552" cy="4724400"/>
          </a:xfrm>
        </p:spPr>
        <p:txBody>
          <a:bodyPr>
            <a:normAutofit fontScale="77500" lnSpcReduction="20000"/>
          </a:bodyPr>
          <a:lstStyle/>
          <a:p>
            <a:pPr algn="ctr"/>
            <a:r>
              <a:rPr lang="ru-RU" dirty="0" smtClean="0">
                <a:solidFill>
                  <a:schemeClr val="tx1"/>
                </a:solidFill>
              </a:rPr>
              <a:t>1950 г. создано управление «</a:t>
            </a:r>
            <a:r>
              <a:rPr lang="ru-RU" dirty="0" err="1" smtClean="0">
                <a:solidFill>
                  <a:schemeClr val="tx1"/>
                </a:solidFill>
              </a:rPr>
              <a:t>Сельэнерго</a:t>
            </a:r>
            <a:r>
              <a:rPr lang="ru-RU" dirty="0" smtClean="0">
                <a:solidFill>
                  <a:schemeClr val="tx1"/>
                </a:solidFill>
              </a:rPr>
              <a:t>». </a:t>
            </a:r>
            <a:r>
              <a:rPr lang="ru-RU" sz="2600" dirty="0" smtClean="0">
                <a:solidFill>
                  <a:schemeClr val="tx1"/>
                </a:solidFill>
              </a:rPr>
              <a:t>Оно возглавит строительство межколхозных ГЭС. </a:t>
            </a:r>
          </a:p>
          <a:p>
            <a:pPr algn="ctr"/>
            <a:endParaRPr lang="ru-RU" dirty="0" smtClean="0">
              <a:solidFill>
                <a:schemeClr val="tx1"/>
              </a:solidFill>
            </a:endParaRPr>
          </a:p>
          <a:p>
            <a:pPr algn="ctr">
              <a:lnSpc>
                <a:spcPct val="120000"/>
              </a:lnSpc>
            </a:pPr>
            <a:r>
              <a:rPr lang="ru-RU" dirty="0" err="1">
                <a:solidFill>
                  <a:schemeClr val="tx1"/>
                </a:solidFill>
              </a:rPr>
              <a:t>Тагнинская</a:t>
            </a:r>
            <a:r>
              <a:rPr lang="ru-RU" dirty="0">
                <a:solidFill>
                  <a:schemeClr val="tx1"/>
                </a:solidFill>
              </a:rPr>
              <a:t> (</a:t>
            </a:r>
            <a:r>
              <a:rPr lang="ru-RU" dirty="0" err="1">
                <a:solidFill>
                  <a:schemeClr val="tx1"/>
                </a:solidFill>
              </a:rPr>
              <a:t>Заларинский</a:t>
            </a:r>
            <a:r>
              <a:rPr lang="ru-RU" dirty="0">
                <a:solidFill>
                  <a:schemeClr val="tx1"/>
                </a:solidFill>
              </a:rPr>
              <a:t> </a:t>
            </a:r>
            <a:r>
              <a:rPr lang="ru-RU" dirty="0" smtClean="0">
                <a:solidFill>
                  <a:schemeClr val="tx1"/>
                </a:solidFill>
              </a:rPr>
              <a:t>р-н), </a:t>
            </a:r>
            <a:r>
              <a:rPr lang="ru-RU" dirty="0" err="1">
                <a:solidFill>
                  <a:schemeClr val="tx1"/>
                </a:solidFill>
              </a:rPr>
              <a:t>Осинская</a:t>
            </a:r>
            <a:r>
              <a:rPr lang="ru-RU" dirty="0">
                <a:solidFill>
                  <a:schemeClr val="tx1"/>
                </a:solidFill>
              </a:rPr>
              <a:t> (</a:t>
            </a:r>
            <a:r>
              <a:rPr lang="ru-RU" dirty="0" err="1">
                <a:solidFill>
                  <a:schemeClr val="tx1"/>
                </a:solidFill>
              </a:rPr>
              <a:t>Осинский</a:t>
            </a:r>
            <a:r>
              <a:rPr lang="ru-RU" dirty="0">
                <a:solidFill>
                  <a:schemeClr val="tx1"/>
                </a:solidFill>
              </a:rPr>
              <a:t> </a:t>
            </a:r>
            <a:r>
              <a:rPr lang="ru-RU" dirty="0" smtClean="0">
                <a:solidFill>
                  <a:schemeClr val="tx1"/>
                </a:solidFill>
              </a:rPr>
              <a:t>р-н</a:t>
            </a:r>
            <a:r>
              <a:rPr lang="ru-RU" dirty="0">
                <a:solidFill>
                  <a:schemeClr val="tx1"/>
                </a:solidFill>
              </a:rPr>
              <a:t>), </a:t>
            </a:r>
            <a:r>
              <a:rPr lang="ru-RU" dirty="0" err="1" smtClean="0">
                <a:solidFill>
                  <a:schemeClr val="tx1"/>
                </a:solidFill>
              </a:rPr>
              <a:t>Голуметская</a:t>
            </a:r>
            <a:r>
              <a:rPr lang="ru-RU" dirty="0" smtClean="0">
                <a:solidFill>
                  <a:schemeClr val="tx1"/>
                </a:solidFill>
              </a:rPr>
              <a:t> и </a:t>
            </a:r>
            <a:r>
              <a:rPr lang="ru-RU" dirty="0" err="1" smtClean="0">
                <a:solidFill>
                  <a:schemeClr val="tx1"/>
                </a:solidFill>
              </a:rPr>
              <a:t>Полежаевская</a:t>
            </a:r>
            <a:r>
              <a:rPr lang="ru-RU" dirty="0" smtClean="0">
                <a:solidFill>
                  <a:schemeClr val="tx1"/>
                </a:solidFill>
              </a:rPr>
              <a:t> </a:t>
            </a:r>
            <a:r>
              <a:rPr lang="ru-RU" dirty="0">
                <a:solidFill>
                  <a:schemeClr val="tx1"/>
                </a:solidFill>
              </a:rPr>
              <a:t>(Черемховский </a:t>
            </a:r>
            <a:r>
              <a:rPr lang="ru-RU" dirty="0" smtClean="0">
                <a:solidFill>
                  <a:schemeClr val="tx1"/>
                </a:solidFill>
              </a:rPr>
              <a:t>р-н</a:t>
            </a:r>
            <a:r>
              <a:rPr lang="ru-RU" dirty="0">
                <a:solidFill>
                  <a:schemeClr val="tx1"/>
                </a:solidFill>
              </a:rPr>
              <a:t>), </a:t>
            </a:r>
            <a:endParaRPr lang="ru-RU" dirty="0" smtClean="0">
              <a:solidFill>
                <a:schemeClr val="tx1"/>
              </a:solidFill>
            </a:endParaRPr>
          </a:p>
          <a:p>
            <a:pPr algn="ctr">
              <a:lnSpc>
                <a:spcPct val="120000"/>
              </a:lnSpc>
              <a:buNone/>
            </a:pPr>
            <a:r>
              <a:rPr lang="ru-RU" dirty="0" err="1" smtClean="0">
                <a:solidFill>
                  <a:schemeClr val="tx1"/>
                </a:solidFill>
              </a:rPr>
              <a:t>Усть-Рубахинская</a:t>
            </a:r>
            <a:r>
              <a:rPr lang="ru-RU" dirty="0" smtClean="0">
                <a:solidFill>
                  <a:schemeClr val="tx1"/>
                </a:solidFill>
              </a:rPr>
              <a:t> </a:t>
            </a:r>
            <a:r>
              <a:rPr lang="ru-RU" dirty="0">
                <a:solidFill>
                  <a:schemeClr val="tx1"/>
                </a:solidFill>
              </a:rPr>
              <a:t>(</a:t>
            </a:r>
            <a:r>
              <a:rPr lang="ru-RU" dirty="0" err="1">
                <a:solidFill>
                  <a:schemeClr val="tx1"/>
                </a:solidFill>
              </a:rPr>
              <a:t>Нижнеудинский</a:t>
            </a:r>
            <a:r>
              <a:rPr lang="ru-RU" dirty="0">
                <a:solidFill>
                  <a:schemeClr val="tx1"/>
                </a:solidFill>
              </a:rPr>
              <a:t> </a:t>
            </a:r>
            <a:r>
              <a:rPr lang="ru-RU" dirty="0" smtClean="0">
                <a:solidFill>
                  <a:schemeClr val="tx1"/>
                </a:solidFill>
              </a:rPr>
              <a:t>р-н), </a:t>
            </a:r>
            <a:r>
              <a:rPr lang="ru-RU" dirty="0" err="1" smtClean="0">
                <a:solidFill>
                  <a:schemeClr val="tx1"/>
                </a:solidFill>
              </a:rPr>
              <a:t>Пилюдинская</a:t>
            </a:r>
            <a:r>
              <a:rPr lang="ru-RU" dirty="0" smtClean="0">
                <a:solidFill>
                  <a:schemeClr val="tx1"/>
                </a:solidFill>
              </a:rPr>
              <a:t> (Катангский р-н), </a:t>
            </a:r>
          </a:p>
          <a:p>
            <a:pPr algn="ctr">
              <a:lnSpc>
                <a:spcPct val="120000"/>
              </a:lnSpc>
              <a:buNone/>
            </a:pPr>
            <a:r>
              <a:rPr lang="ru-RU" b="1" dirty="0" smtClean="0">
                <a:solidFill>
                  <a:schemeClr val="tx1"/>
                </a:solidFill>
              </a:rPr>
              <a:t>Ангинская (Ангинский – Качугский р-н) </a:t>
            </a:r>
            <a:r>
              <a:rPr lang="ru-RU" dirty="0" smtClean="0">
                <a:solidFill>
                  <a:schemeClr val="tx1"/>
                </a:solidFill>
              </a:rPr>
              <a:t>ГЭС</a:t>
            </a:r>
            <a:endParaRPr lang="ru-RU" dirty="0">
              <a:solidFill>
                <a:schemeClr val="tx1"/>
              </a:solidFill>
            </a:endParaRPr>
          </a:p>
        </p:txBody>
      </p:sp>
    </p:spTree>
    <p:extLst>
      <p:ext uri="{BB962C8B-B14F-4D97-AF65-F5344CB8AC3E}">
        <p14:creationId xmlns:p14="http://schemas.microsoft.com/office/powerpoint/2010/main" xmlns="" val="755017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60648"/>
            <a:ext cx="8640960" cy="6336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840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33256"/>
            <a:ext cx="8458200" cy="648072"/>
          </a:xfrm>
        </p:spPr>
        <p:txBody>
          <a:bodyPr>
            <a:normAutofit fontScale="90000"/>
          </a:bodyPr>
          <a:lstStyle/>
          <a:p>
            <a:pPr algn="ctr"/>
            <a:r>
              <a:rPr lang="ru-RU" dirty="0" smtClean="0">
                <a:solidFill>
                  <a:schemeClr val="tx1"/>
                </a:solidFill>
                <a:latin typeface="Arial Black" panose="020B0A04020102020204" pitchFamily="34" charset="0"/>
              </a:rPr>
              <a:t>ЭЛЕКТРИФИКАЦИЯ КОЛХОЗОВ И СОВХОЗОВ ИРКУТСКОЙ ОБЛАСТИ К СЕРЕДИНЕ  60-Х ГГ. </a:t>
            </a:r>
            <a:r>
              <a:rPr lang="en-US" dirty="0" smtClean="0">
                <a:solidFill>
                  <a:schemeClr val="tx1"/>
                </a:solidFill>
                <a:latin typeface="Arial Black" panose="020B0A04020102020204" pitchFamily="34" charset="0"/>
              </a:rPr>
              <a:t>xx</a:t>
            </a:r>
            <a:r>
              <a:rPr lang="ru-RU" dirty="0" smtClean="0">
                <a:solidFill>
                  <a:schemeClr val="tx1"/>
                </a:solidFill>
                <a:latin typeface="Arial Black" panose="020B0A04020102020204" pitchFamily="34" charset="0"/>
              </a:rPr>
              <a:t>  В.</a:t>
            </a:r>
            <a:endParaRPr lang="ru-RU" dirty="0">
              <a:solidFill>
                <a:schemeClr val="tx1"/>
              </a:solidFill>
              <a:latin typeface="Arial Black" panose="020B0A04020102020204" pitchFamily="34"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5359896" y="0"/>
            <a:ext cx="3784104" cy="5652758"/>
          </a:xfrm>
        </p:spPr>
      </p:pic>
      <p:sp>
        <p:nvSpPr>
          <p:cNvPr id="4" name="Текст 3"/>
          <p:cNvSpPr>
            <a:spLocks noGrp="1"/>
          </p:cNvSpPr>
          <p:nvPr>
            <p:ph type="body" idx="2"/>
          </p:nvPr>
        </p:nvSpPr>
        <p:spPr>
          <a:xfrm>
            <a:off x="457200" y="609600"/>
            <a:ext cx="4042792" cy="4800600"/>
          </a:xfrm>
        </p:spPr>
        <p:txBody>
          <a:bodyPr/>
          <a:lstStyle/>
          <a:p>
            <a:pPr algn="ctr"/>
            <a:r>
              <a:rPr lang="ru-RU" sz="1800" dirty="0">
                <a:latin typeface="Arial Black" panose="020B0A04020102020204" pitchFamily="34" charset="0"/>
              </a:rPr>
              <a:t>По данным «</a:t>
            </a:r>
            <a:r>
              <a:rPr lang="ru-RU" sz="1800" dirty="0" err="1">
                <a:latin typeface="Arial Black" panose="020B0A04020102020204" pitchFamily="34" charset="0"/>
              </a:rPr>
              <a:t>Сельэнерго</a:t>
            </a:r>
            <a:r>
              <a:rPr lang="ru-RU" sz="1800" dirty="0">
                <a:latin typeface="Arial Black" panose="020B0A04020102020204" pitchFamily="34" charset="0"/>
              </a:rPr>
              <a:t>» в 1960 г. 58% отпущенной колхозам электроэнергии использовалось на производственные нужды</a:t>
            </a:r>
            <a:r>
              <a:rPr lang="ru-RU" sz="1800" dirty="0" smtClean="0">
                <a:latin typeface="Arial Black" panose="020B0A04020102020204" pitchFamily="34" charset="0"/>
              </a:rPr>
              <a:t>.</a:t>
            </a:r>
          </a:p>
          <a:p>
            <a:pPr algn="ctr"/>
            <a:r>
              <a:rPr lang="ru-RU" sz="1800" dirty="0" smtClean="0">
                <a:latin typeface="Arial Black" panose="020B0A04020102020204" pitchFamily="34" charset="0"/>
              </a:rPr>
              <a:t> </a:t>
            </a:r>
            <a:r>
              <a:rPr lang="ru-RU" sz="1800" dirty="0">
                <a:latin typeface="Arial Black" panose="020B0A04020102020204" pitchFamily="34" charset="0"/>
              </a:rPr>
              <a:t>Очистка и сушка зерна была электрифицирована на 94% в колхозах и на 73% в </a:t>
            </a:r>
            <a:r>
              <a:rPr lang="ru-RU" sz="1800" dirty="0" smtClean="0">
                <a:latin typeface="Arial Black" panose="020B0A04020102020204" pitchFamily="34" charset="0"/>
              </a:rPr>
              <a:t>совхозах</a:t>
            </a:r>
            <a:r>
              <a:rPr lang="ru-RU" dirty="0" smtClean="0">
                <a:latin typeface="Arial Black" panose="020B0A04020102020204" pitchFamily="34" charset="0"/>
              </a:rPr>
              <a:t>.</a:t>
            </a:r>
          </a:p>
          <a:p>
            <a:pPr algn="ctr"/>
            <a:endParaRPr lang="ru-RU" dirty="0" smtClean="0">
              <a:latin typeface="Arial Black" panose="020B0A04020102020204" pitchFamily="34" charset="0"/>
            </a:endParaRPr>
          </a:p>
          <a:p>
            <a:pPr algn="ctr"/>
            <a:r>
              <a:rPr lang="ru-RU" sz="2000" dirty="0" smtClean="0">
                <a:latin typeface="Arial Black" panose="020B0A04020102020204" pitchFamily="34" charset="0"/>
              </a:rPr>
              <a:t>Мощность мини-гидроэлектростанций  </a:t>
            </a:r>
            <a:r>
              <a:rPr lang="ru-RU" sz="2000" dirty="0">
                <a:latin typeface="Arial Black" panose="020B0A04020102020204" pitchFamily="34" charset="0"/>
              </a:rPr>
              <a:t>не превышала </a:t>
            </a:r>
            <a:r>
              <a:rPr lang="ru-RU" sz="2000" dirty="0" smtClean="0">
                <a:latin typeface="Arial Black" panose="020B0A04020102020204" pitchFamily="34" charset="0"/>
              </a:rPr>
              <a:t>300 - 400 кВт</a:t>
            </a:r>
          </a:p>
          <a:p>
            <a:pPr algn="ctr"/>
            <a:endParaRPr lang="ru-RU" dirty="0">
              <a:latin typeface="Arial Black" panose="020B0A04020102020204" pitchFamily="34" charset="0"/>
            </a:endParaRPr>
          </a:p>
        </p:txBody>
      </p:sp>
    </p:spTree>
    <p:extLst>
      <p:ext uri="{BB962C8B-B14F-4D97-AF65-F5344CB8AC3E}">
        <p14:creationId xmlns:p14="http://schemas.microsoft.com/office/powerpoint/2010/main" xmlns="" val="2479242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cap="none" dirty="0" smtClean="0"/>
              <a:t>Эксплуатация гидроэлектростанции на р. </a:t>
            </a:r>
            <a:r>
              <a:rPr lang="ru-RU" sz="1800" cap="none" dirty="0" err="1" smtClean="0"/>
              <a:t>Анга</a:t>
            </a:r>
            <a:r>
              <a:rPr lang="ru-RU" sz="1800" cap="none" dirty="0" smtClean="0"/>
              <a:t> начнется в 1952 г. </a:t>
            </a:r>
            <a:endParaRPr lang="ru-RU" sz="2000" cap="none" dirty="0"/>
          </a:p>
        </p:txBody>
      </p:sp>
      <p:sp>
        <p:nvSpPr>
          <p:cNvPr id="3" name="Объект 2"/>
          <p:cNvSpPr>
            <a:spLocks noGrp="1"/>
          </p:cNvSpPr>
          <p:nvPr>
            <p:ph sz="half" idx="1"/>
          </p:nvPr>
        </p:nvSpPr>
        <p:spPr>
          <a:xfrm>
            <a:off x="107504" y="1628800"/>
            <a:ext cx="6408712" cy="4695800"/>
          </a:xfrm>
        </p:spPr>
        <p:txBody>
          <a:bodyPr>
            <a:normAutofit/>
          </a:bodyPr>
          <a:lstStyle/>
          <a:p>
            <a:pPr marL="0" indent="0" algn="just">
              <a:buNone/>
            </a:pPr>
            <a:r>
              <a:rPr lang="ru-RU" sz="1400" b="1" dirty="0" smtClean="0">
                <a:solidFill>
                  <a:srgbClr val="002060"/>
                </a:solidFill>
              </a:rPr>
              <a:t>История </a:t>
            </a:r>
            <a:r>
              <a:rPr lang="ru-RU" sz="1400" b="1" dirty="0" err="1" smtClean="0">
                <a:solidFill>
                  <a:srgbClr val="002060"/>
                </a:solidFill>
              </a:rPr>
              <a:t>Ангинской</a:t>
            </a:r>
            <a:r>
              <a:rPr lang="ru-RU" sz="1400" b="1" dirty="0" smtClean="0">
                <a:solidFill>
                  <a:srgbClr val="002060"/>
                </a:solidFill>
              </a:rPr>
              <a:t> ГЭС </a:t>
            </a:r>
            <a:r>
              <a:rPr lang="ru-RU" sz="1400" dirty="0" smtClean="0">
                <a:solidFill>
                  <a:srgbClr val="002060"/>
                </a:solidFill>
              </a:rPr>
              <a:t>отложилась в документах, бережно сохраняемых сотрудниками архивного отдела администрации муниципального района «</a:t>
            </a:r>
            <a:r>
              <a:rPr lang="ru-RU" sz="1400" dirty="0" err="1" smtClean="0">
                <a:solidFill>
                  <a:srgbClr val="002060"/>
                </a:solidFill>
              </a:rPr>
              <a:t>Качугский</a:t>
            </a:r>
            <a:r>
              <a:rPr lang="ru-RU" sz="1400" dirty="0" smtClean="0">
                <a:solidFill>
                  <a:srgbClr val="002060"/>
                </a:solidFill>
              </a:rPr>
              <a:t> район». </a:t>
            </a:r>
            <a:r>
              <a:rPr lang="ru-RU" sz="1400" b="1" dirty="0" smtClean="0">
                <a:solidFill>
                  <a:srgbClr val="002060"/>
                </a:solidFill>
              </a:rPr>
              <a:t>Фонд Р-52 Архивная коллекция документов по личному составу ликвидированных Ангинской паровой мельницы и Ангинской гидроэлектростанции.</a:t>
            </a:r>
            <a:r>
              <a:rPr lang="ru-RU" sz="1400" dirty="0" smtClean="0">
                <a:solidFill>
                  <a:srgbClr val="002060"/>
                </a:solidFill>
              </a:rPr>
              <a:t> Он включает в себя документы, позволяющие воссоздать отдельные страницы работы малой гидроэлектростанции с 1952 по 1961 гг. от начала ее эксплуатации до передачи в зерновой совхоз «Ангинский» Качугского р-на Иркутской обл. Фонд включает в себя: приказы председателя по личному составу гидроэлектростанции  (1952 - 1961) и паровой мельницы (1949 -1959),  годовые отчеты, расчётно-платежные ведомости по начислению заработной платы, ликвидационный баланс по </a:t>
            </a:r>
            <a:r>
              <a:rPr lang="ru-RU" sz="1400" dirty="0" err="1" smtClean="0">
                <a:solidFill>
                  <a:srgbClr val="002060"/>
                </a:solidFill>
              </a:rPr>
              <a:t>Ангинской</a:t>
            </a:r>
            <a:r>
              <a:rPr lang="ru-RU" sz="1400" dirty="0" smtClean="0">
                <a:solidFill>
                  <a:srgbClr val="002060"/>
                </a:solidFill>
              </a:rPr>
              <a:t> гидроэлектростанции, документы личных дел работников паровой мельницы. </a:t>
            </a:r>
            <a:r>
              <a:rPr lang="ru-RU" sz="1400" b="1" dirty="0" smtClean="0">
                <a:solidFill>
                  <a:srgbClr val="002060"/>
                </a:solidFill>
              </a:rPr>
              <a:t>Коллекцию составляют 11 единиц хранения. </a:t>
            </a:r>
            <a:endParaRPr lang="ru-RU" sz="1400" b="1" dirty="0">
              <a:solidFill>
                <a:srgbClr val="002060"/>
              </a:solidFill>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rot="5400000">
            <a:off x="6260187" y="1812821"/>
            <a:ext cx="2624293" cy="1968220"/>
          </a:xfrm>
        </p:spPr>
      </p:pic>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2134" y="4942672"/>
            <a:ext cx="2232248" cy="1488165"/>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62963" y="4365104"/>
            <a:ext cx="3550897" cy="2354999"/>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a:off x="2915816" y="4656195"/>
            <a:ext cx="2304256" cy="1916832"/>
          </a:xfrm>
          <a:prstGeom prst="rect">
            <a:avLst/>
          </a:prstGeom>
          <a:scene3d>
            <a:camera prst="orthographicFront">
              <a:rot lat="0" lon="0" rev="5400000"/>
            </a:camera>
            <a:lightRig rig="threePt" dir="t"/>
          </a:scene3d>
        </p:spPr>
      </p:pic>
    </p:spTree>
    <p:extLst>
      <p:ext uri="{BB962C8B-B14F-4D97-AF65-F5344CB8AC3E}">
        <p14:creationId xmlns:p14="http://schemas.microsoft.com/office/powerpoint/2010/main" xmlns="" val="4100766777"/>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457200"/>
            <a:ext cx="8686800" cy="523528"/>
          </a:xfrm>
        </p:spPr>
        <p:txBody>
          <a:bodyPr>
            <a:normAutofit/>
          </a:bodyPr>
          <a:lstStyle/>
          <a:p>
            <a:pPr algn="ctr"/>
            <a:r>
              <a:rPr lang="ru-RU" sz="2800" dirty="0" smtClean="0">
                <a:latin typeface="Arial Black" panose="020B0A04020102020204" pitchFamily="34" charset="0"/>
              </a:rPr>
              <a:t>народная стройка</a:t>
            </a:r>
            <a:endParaRPr lang="ru-RU" sz="2800" dirty="0">
              <a:latin typeface="Arial Black" panose="020B0A04020102020204" pitchFamily="34" charset="0"/>
            </a:endParaRPr>
          </a:p>
        </p:txBody>
      </p:sp>
      <p:pic>
        <p:nvPicPr>
          <p:cNvPr id="2051" name="Picture 3" descr="D:\Рабочий стол\АОА МО Качуг р_н\ангинская ГЭС\материалы ГЭС\р-52 оп. 1л д. 2 Баланс1958\IMG_254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4221088"/>
            <a:ext cx="3384376" cy="162706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Объект 7"/>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208248" y="1124744"/>
            <a:ext cx="4191000" cy="2941217"/>
          </a:xfrm>
        </p:spPr>
      </p:pic>
      <p:sp>
        <p:nvSpPr>
          <p:cNvPr id="6" name="Объект 5"/>
          <p:cNvSpPr>
            <a:spLocks noGrp="1"/>
          </p:cNvSpPr>
          <p:nvPr>
            <p:ph sz="half" idx="2"/>
          </p:nvPr>
        </p:nvSpPr>
        <p:spPr>
          <a:xfrm>
            <a:off x="4648200" y="1196752"/>
            <a:ext cx="4343400" cy="5127848"/>
          </a:xfrm>
        </p:spPr>
        <p:txBody>
          <a:bodyPr>
            <a:normAutofit fontScale="92500" lnSpcReduction="10000"/>
          </a:bodyPr>
          <a:lstStyle/>
          <a:p>
            <a:pPr marL="0" indent="0" algn="just">
              <a:buNone/>
            </a:pPr>
            <a:r>
              <a:rPr lang="ru-RU" sz="1600" dirty="0">
                <a:solidFill>
                  <a:schemeClr val="tx1"/>
                </a:solidFill>
                <a:latin typeface="Times New Roman" panose="02020603050405020304" pitchFamily="18" charset="0"/>
                <a:cs typeface="Times New Roman" panose="02020603050405020304" pitchFamily="18" charset="0"/>
              </a:rPr>
              <a:t>Для </a:t>
            </a:r>
            <a:r>
              <a:rPr lang="ru-RU" sz="1600" dirty="0" smtClean="0">
                <a:solidFill>
                  <a:schemeClr val="tx1"/>
                </a:solidFill>
                <a:latin typeface="Times New Roman" panose="02020603050405020304" pitchFamily="18" charset="0"/>
                <a:cs typeface="Times New Roman" panose="02020603050405020304" pitchFamily="18" charset="0"/>
              </a:rPr>
              <a:t>строительства </a:t>
            </a:r>
            <a:r>
              <a:rPr lang="ru-RU" sz="1600" dirty="0" err="1" smtClean="0">
                <a:solidFill>
                  <a:schemeClr val="tx1"/>
                </a:solidFill>
                <a:latin typeface="Times New Roman" panose="02020603050405020304" pitchFamily="18" charset="0"/>
                <a:cs typeface="Times New Roman" panose="02020603050405020304" pitchFamily="18" charset="0"/>
              </a:rPr>
              <a:t>Ангинской</a:t>
            </a:r>
            <a:r>
              <a:rPr lang="ru-RU" sz="1600" dirty="0" smtClean="0">
                <a:solidFill>
                  <a:schemeClr val="tx1"/>
                </a:solidFill>
                <a:latin typeface="Times New Roman" panose="02020603050405020304" pitchFamily="18" charset="0"/>
                <a:cs typeface="Times New Roman" panose="02020603050405020304" pitchFamily="18" charset="0"/>
              </a:rPr>
              <a:t> ГЭС был </a:t>
            </a:r>
            <a:r>
              <a:rPr lang="ru-RU" sz="1600" dirty="0">
                <a:solidFill>
                  <a:schemeClr val="tx1"/>
                </a:solidFill>
                <a:latin typeface="Times New Roman" panose="02020603050405020304" pitchFamily="18" charset="0"/>
                <a:cs typeface="Times New Roman" panose="02020603050405020304" pitchFamily="18" charset="0"/>
              </a:rPr>
              <a:t>создан межколхозный Совет</a:t>
            </a:r>
            <a:r>
              <a:rPr lang="ru-RU" sz="1600" dirty="0" smtClean="0">
                <a:solidFill>
                  <a:schemeClr val="tx1"/>
                </a:solidFill>
                <a:latin typeface="Times New Roman" panose="02020603050405020304" pitchFamily="18" charset="0"/>
                <a:cs typeface="Times New Roman" panose="02020603050405020304" pitchFamily="18" charset="0"/>
              </a:rPr>
              <a:t>. В него вошли </a:t>
            </a:r>
            <a:r>
              <a:rPr lang="ru-RU" sz="1600" b="1" dirty="0" smtClean="0">
                <a:solidFill>
                  <a:schemeClr val="tx1"/>
                </a:solidFill>
                <a:latin typeface="Times New Roman" panose="02020603050405020304" pitchFamily="18" charset="0"/>
                <a:cs typeface="Times New Roman" panose="02020603050405020304" pitchFamily="18" charset="0"/>
              </a:rPr>
              <a:t>колхозы</a:t>
            </a:r>
            <a:r>
              <a:rPr lang="ru-RU" sz="1600" dirty="0" smtClean="0">
                <a:solidFill>
                  <a:schemeClr val="tx1"/>
                </a:solidFill>
                <a:latin typeface="Times New Roman" panose="02020603050405020304" pitchFamily="18" charset="0"/>
                <a:cs typeface="Times New Roman" panose="02020603050405020304" pitchFamily="18" charset="0"/>
              </a:rPr>
              <a:t>: </a:t>
            </a:r>
          </a:p>
          <a:p>
            <a:pPr algn="just"/>
            <a:r>
              <a:rPr lang="ru-RU" sz="1600" b="1" dirty="0">
                <a:solidFill>
                  <a:schemeClr val="tx1"/>
                </a:solidFill>
                <a:latin typeface="Times New Roman" panose="02020603050405020304" pitchFamily="18" charset="0"/>
                <a:cs typeface="Times New Roman" panose="02020603050405020304" pitchFamily="18" charset="0"/>
              </a:rPr>
              <a:t>и</a:t>
            </a:r>
            <a:r>
              <a:rPr lang="ru-RU" sz="1600" b="1" dirty="0" smtClean="0">
                <a:solidFill>
                  <a:schemeClr val="tx1"/>
                </a:solidFill>
                <a:latin typeface="Times New Roman" panose="02020603050405020304" pitchFamily="18" charset="0"/>
                <a:cs typeface="Times New Roman" panose="02020603050405020304" pitchFamily="18" charset="0"/>
              </a:rPr>
              <a:t>мени Сталина </a:t>
            </a:r>
            <a:r>
              <a:rPr lang="ru-RU" sz="1600" dirty="0" smtClean="0">
                <a:solidFill>
                  <a:schemeClr val="tx1"/>
                </a:solidFill>
                <a:latin typeface="Times New Roman" panose="02020603050405020304" pitchFamily="18" charset="0"/>
                <a:cs typeface="Times New Roman" panose="02020603050405020304" pitchFamily="18" charset="0"/>
              </a:rPr>
              <a:t>( д. Мыс);</a:t>
            </a:r>
          </a:p>
          <a:p>
            <a:pPr algn="just"/>
            <a:r>
              <a:rPr lang="ru-RU" sz="1600" b="1" dirty="0" smtClean="0">
                <a:solidFill>
                  <a:schemeClr val="tx1"/>
                </a:solidFill>
                <a:latin typeface="Times New Roman" panose="02020603050405020304" pitchFamily="18" charset="0"/>
                <a:cs typeface="Times New Roman" panose="02020603050405020304" pitchFamily="18" charset="0"/>
              </a:rPr>
              <a:t>«Верный путь» </a:t>
            </a:r>
            <a:r>
              <a:rPr lang="ru-RU" sz="1600" dirty="0" smtClean="0">
                <a:solidFill>
                  <a:schemeClr val="tx1"/>
                </a:solidFill>
                <a:latin typeface="Times New Roman" panose="02020603050405020304" pitchFamily="18" charset="0"/>
                <a:cs typeface="Times New Roman" panose="02020603050405020304" pitchFamily="18" charset="0"/>
              </a:rPr>
              <a:t>(д. Щапова, д. </a:t>
            </a:r>
            <a:r>
              <a:rPr lang="ru-RU" sz="1600" dirty="0" err="1" smtClean="0">
                <a:solidFill>
                  <a:schemeClr val="tx1"/>
                </a:solidFill>
                <a:latin typeface="Times New Roman" panose="02020603050405020304" pitchFamily="18" charset="0"/>
                <a:cs typeface="Times New Roman" panose="02020603050405020304" pitchFamily="18" charset="0"/>
              </a:rPr>
              <a:t>Черепанка</a:t>
            </a:r>
            <a:r>
              <a:rPr lang="ru-RU" sz="1600" dirty="0" smtClean="0">
                <a:solidFill>
                  <a:schemeClr val="tx1"/>
                </a:solidFill>
                <a:latin typeface="Times New Roman" panose="02020603050405020304" pitchFamily="18" charset="0"/>
                <a:cs typeface="Times New Roman" panose="02020603050405020304" pitchFamily="18" charset="0"/>
              </a:rPr>
              <a:t>, д. Рыкова);</a:t>
            </a:r>
          </a:p>
          <a:p>
            <a:pPr algn="just"/>
            <a:r>
              <a:rPr lang="ru-RU" sz="1600" b="1" dirty="0">
                <a:solidFill>
                  <a:schemeClr val="tx1"/>
                </a:solidFill>
                <a:latin typeface="Times New Roman" panose="02020603050405020304" pitchFamily="18" charset="0"/>
                <a:cs typeface="Times New Roman" panose="02020603050405020304" pitchFamily="18" charset="0"/>
              </a:rPr>
              <a:t>и</a:t>
            </a:r>
            <a:r>
              <a:rPr lang="ru-RU" sz="1600" b="1" dirty="0" smtClean="0">
                <a:solidFill>
                  <a:schemeClr val="tx1"/>
                </a:solidFill>
                <a:latin typeface="Times New Roman" panose="02020603050405020304" pitchFamily="18" charset="0"/>
                <a:cs typeface="Times New Roman" panose="02020603050405020304" pitchFamily="18" charset="0"/>
              </a:rPr>
              <a:t>мени Ленина </a:t>
            </a:r>
            <a:r>
              <a:rPr lang="ru-RU" sz="1600" dirty="0" smtClean="0">
                <a:solidFill>
                  <a:schemeClr val="tx1"/>
                </a:solidFill>
                <a:latin typeface="Times New Roman" panose="02020603050405020304" pitchFamily="18" charset="0"/>
                <a:cs typeface="Times New Roman" panose="02020603050405020304" pitchFamily="18" charset="0"/>
              </a:rPr>
              <a:t>(д. </a:t>
            </a:r>
            <a:r>
              <a:rPr lang="ru-RU" sz="1600" dirty="0" err="1" smtClean="0">
                <a:solidFill>
                  <a:schemeClr val="tx1"/>
                </a:solidFill>
                <a:latin typeface="Times New Roman" panose="02020603050405020304" pitchFamily="18" charset="0"/>
                <a:cs typeface="Times New Roman" panose="02020603050405020304" pitchFamily="18" charset="0"/>
              </a:rPr>
              <a:t>Чептыхой</a:t>
            </a:r>
            <a:r>
              <a:rPr lang="ru-RU" sz="1600" dirty="0" smtClean="0">
                <a:solidFill>
                  <a:schemeClr val="tx1"/>
                </a:solidFill>
                <a:latin typeface="Times New Roman" panose="02020603050405020304" pitchFamily="18" charset="0"/>
                <a:cs typeface="Times New Roman" panose="02020603050405020304" pitchFamily="18" charset="0"/>
              </a:rPr>
              <a:t>, д. Малые Голы);</a:t>
            </a:r>
          </a:p>
          <a:p>
            <a:pPr algn="just"/>
            <a:r>
              <a:rPr lang="ru-RU" sz="1600" b="1" dirty="0" smtClean="0">
                <a:solidFill>
                  <a:schemeClr val="tx1"/>
                </a:solidFill>
                <a:latin typeface="Times New Roman" panose="02020603050405020304" pitchFamily="18" charset="0"/>
                <a:cs typeface="Times New Roman" panose="02020603050405020304" pitchFamily="18" charset="0"/>
              </a:rPr>
              <a:t>«Прогресс» </a:t>
            </a:r>
            <a:r>
              <a:rPr lang="ru-RU" sz="1600" dirty="0" smtClean="0">
                <a:solidFill>
                  <a:schemeClr val="tx1"/>
                </a:solidFill>
                <a:latin typeface="Times New Roman" panose="02020603050405020304" pitchFamily="18" charset="0"/>
                <a:cs typeface="Times New Roman" panose="02020603050405020304" pitchFamily="18" charset="0"/>
              </a:rPr>
              <a:t>(с. </a:t>
            </a:r>
            <a:r>
              <a:rPr lang="ru-RU" sz="1600" dirty="0" err="1" smtClean="0">
                <a:solidFill>
                  <a:schemeClr val="tx1"/>
                </a:solidFill>
                <a:latin typeface="Times New Roman" panose="02020603050405020304" pitchFamily="18" charset="0"/>
                <a:cs typeface="Times New Roman" panose="02020603050405020304" pitchFamily="18" charset="0"/>
              </a:rPr>
              <a:t>Бутаково</a:t>
            </a:r>
            <a:r>
              <a:rPr lang="ru-RU" sz="1600" dirty="0" smtClean="0">
                <a:solidFill>
                  <a:schemeClr val="tx1"/>
                </a:solidFill>
                <a:latin typeface="Times New Roman" panose="02020603050405020304" pitchFamily="18" charset="0"/>
                <a:cs typeface="Times New Roman" panose="02020603050405020304" pitchFamily="18" charset="0"/>
              </a:rPr>
              <a:t>, д. </a:t>
            </a:r>
            <a:r>
              <a:rPr lang="ru-RU" sz="1600" dirty="0" err="1" smtClean="0">
                <a:solidFill>
                  <a:schemeClr val="tx1"/>
                </a:solidFill>
                <a:latin typeface="Times New Roman" panose="02020603050405020304" pitchFamily="18" charset="0"/>
                <a:cs typeface="Times New Roman" panose="02020603050405020304" pitchFamily="18" charset="0"/>
              </a:rPr>
              <a:t>Ацикяк</a:t>
            </a:r>
            <a:r>
              <a:rPr lang="ru-RU" sz="1600" dirty="0" smtClean="0">
                <a:solidFill>
                  <a:schemeClr val="tx1"/>
                </a:solidFill>
                <a:latin typeface="Times New Roman" panose="02020603050405020304" pitchFamily="18" charset="0"/>
                <a:cs typeface="Times New Roman" panose="02020603050405020304" pitchFamily="18" charset="0"/>
              </a:rPr>
              <a:t>, д. Шейна);</a:t>
            </a:r>
          </a:p>
          <a:p>
            <a:pPr algn="just"/>
            <a:r>
              <a:rPr lang="ru-RU" sz="1600"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Ангинская</a:t>
            </a:r>
            <a:r>
              <a:rPr lang="ru-RU" sz="1600" b="1" dirty="0" smtClean="0">
                <a:solidFill>
                  <a:schemeClr val="tx1"/>
                </a:solidFill>
                <a:latin typeface="Times New Roman" panose="02020603050405020304" pitchFamily="18" charset="0"/>
                <a:cs typeface="Times New Roman" panose="02020603050405020304" pitchFamily="18" charset="0"/>
              </a:rPr>
              <a:t> РТС </a:t>
            </a:r>
            <a:r>
              <a:rPr lang="ru-RU" sz="1600" dirty="0" smtClean="0">
                <a:solidFill>
                  <a:schemeClr val="tx1"/>
                </a:solidFill>
                <a:latin typeface="Times New Roman" panose="02020603050405020304" pitchFamily="18" charset="0"/>
                <a:cs typeface="Times New Roman" panose="02020603050405020304" pitchFamily="18" charset="0"/>
              </a:rPr>
              <a:t>(ремонтно-техническая станция).</a:t>
            </a:r>
          </a:p>
          <a:p>
            <a:pPr marL="0" indent="0" algn="just">
              <a:buNone/>
            </a:pPr>
            <a:r>
              <a:rPr lang="ru-RU" sz="1600" dirty="0" smtClean="0">
                <a:solidFill>
                  <a:schemeClr val="tx1"/>
                </a:solidFill>
                <a:latin typeface="Times New Roman" panose="02020603050405020304" pitchFamily="18" charset="0"/>
                <a:cs typeface="Times New Roman" panose="02020603050405020304" pitchFamily="18" charset="0"/>
              </a:rPr>
              <a:t>Подрядчиком выступил </a:t>
            </a:r>
            <a:r>
              <a:rPr lang="ru-RU" sz="1600" dirty="0" err="1" smtClean="0">
                <a:solidFill>
                  <a:schemeClr val="tx1"/>
                </a:solidFill>
                <a:latin typeface="Times New Roman" panose="02020603050405020304" pitchFamily="18" charset="0"/>
                <a:cs typeface="Times New Roman" panose="02020603050405020304" pitchFamily="18" charset="0"/>
              </a:rPr>
              <a:t>Главсельэлектрострой</a:t>
            </a:r>
            <a:r>
              <a:rPr lang="ru-RU" sz="1600"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ru-RU" sz="1600" dirty="0" smtClean="0">
                <a:solidFill>
                  <a:schemeClr val="tx1"/>
                </a:solidFill>
                <a:latin typeface="Times New Roman" panose="02020603050405020304" pitchFamily="18" charset="0"/>
                <a:cs typeface="Times New Roman" panose="02020603050405020304" pitchFamily="18" charset="0"/>
              </a:rPr>
              <a:t>Привлекаемым к строительным работам  колхозникам начисляли трудодни. </a:t>
            </a:r>
            <a:r>
              <a:rPr lang="ru-RU" sz="1600" dirty="0">
                <a:solidFill>
                  <a:schemeClr val="tx1"/>
                </a:solidFill>
                <a:latin typeface="Times New Roman" panose="02020603050405020304" pitchFamily="18" charset="0"/>
                <a:cs typeface="Times New Roman" panose="02020603050405020304" pitchFamily="18" charset="0"/>
              </a:rPr>
              <a:t>К</a:t>
            </a:r>
            <a:r>
              <a:rPr lang="ru-RU" sz="1600" dirty="0" smtClean="0">
                <a:solidFill>
                  <a:schemeClr val="tx1"/>
                </a:solidFill>
                <a:latin typeface="Times New Roman" panose="02020603050405020304" pitchFamily="18" charset="0"/>
                <a:cs typeface="Times New Roman" panose="02020603050405020304" pitchFamily="18" charset="0"/>
              </a:rPr>
              <a:t> возведению объекта были привлечены депортированные литовцы, проживавшие в </a:t>
            </a:r>
            <a:r>
              <a:rPr lang="ru-RU" sz="1600" dirty="0" err="1" smtClean="0">
                <a:solidFill>
                  <a:schemeClr val="tx1"/>
                </a:solidFill>
                <a:latin typeface="Times New Roman" panose="02020603050405020304" pitchFamily="18" charset="0"/>
                <a:cs typeface="Times New Roman" panose="02020603050405020304" pitchFamily="18" charset="0"/>
              </a:rPr>
              <a:t>Анге</a:t>
            </a:r>
            <a:r>
              <a:rPr lang="ru-RU" sz="1600" dirty="0" smtClean="0">
                <a:solidFill>
                  <a:schemeClr val="tx1"/>
                </a:solidFill>
                <a:latin typeface="Times New Roman" panose="02020603050405020304" pitchFamily="18" charset="0"/>
                <a:cs typeface="Times New Roman" panose="02020603050405020304" pitchFamily="18" charset="0"/>
              </a:rPr>
              <a:t>. А так же применялся </a:t>
            </a:r>
            <a:r>
              <a:rPr lang="ru-RU" sz="1600" b="1" dirty="0">
                <a:solidFill>
                  <a:schemeClr val="tx1"/>
                </a:solidFill>
                <a:latin typeface="Times New Roman" panose="02020603050405020304" pitchFamily="18" charset="0"/>
                <a:cs typeface="Times New Roman" panose="02020603050405020304" pitchFamily="18" charset="0"/>
              </a:rPr>
              <a:t>метод народной стройки</a:t>
            </a:r>
            <a:r>
              <a:rPr lang="ru-RU" sz="1600" dirty="0" smtClean="0">
                <a:solidFill>
                  <a:schemeClr val="tx1"/>
                </a:solidFill>
                <a:latin typeface="Times New Roman" panose="02020603050405020304" pitchFamily="18" charset="0"/>
                <a:cs typeface="Times New Roman" panose="02020603050405020304" pitchFamily="18" charset="0"/>
              </a:rPr>
              <a:t>. На всех этапах строительства основу составлял ручной труд с применением конной тяги. Сохранились сведения о многочисленных субботниках. </a:t>
            </a:r>
            <a:r>
              <a:rPr lang="ru-RU" sz="1600" dirty="0">
                <a:solidFill>
                  <a:schemeClr val="tx1"/>
                </a:solidFill>
                <a:latin typeface="Times New Roman" panose="02020603050405020304" pitchFamily="18" charset="0"/>
                <a:cs typeface="Times New Roman" panose="02020603050405020304" pitchFamily="18" charset="0"/>
              </a:rPr>
              <a:t>Так, например, 9 мая 1952 г. на рытье котлована с энтузиазмом работали 200 комсомольцев из молодежных организаций </a:t>
            </a:r>
            <a:r>
              <a:rPr lang="ru-RU" sz="1600" dirty="0" err="1">
                <a:solidFill>
                  <a:schemeClr val="tx1"/>
                </a:solidFill>
                <a:latin typeface="Times New Roman" panose="02020603050405020304" pitchFamily="18" charset="0"/>
                <a:cs typeface="Times New Roman" panose="02020603050405020304" pitchFamily="18" charset="0"/>
              </a:rPr>
              <a:t>Ангинского</a:t>
            </a:r>
            <a:r>
              <a:rPr lang="ru-RU" sz="1600" dirty="0">
                <a:solidFill>
                  <a:schemeClr val="tx1"/>
                </a:solidFill>
                <a:latin typeface="Times New Roman" panose="02020603050405020304" pitchFamily="18" charset="0"/>
                <a:cs typeface="Times New Roman" panose="02020603050405020304" pitchFamily="18" charset="0"/>
              </a:rPr>
              <a:t> района</a:t>
            </a:r>
            <a:r>
              <a:rPr lang="ru-RU" sz="1600" dirty="0" smtClean="0">
                <a:solidFill>
                  <a:schemeClr val="tx1"/>
                </a:solidFill>
                <a:latin typeface="Times New Roman" panose="02020603050405020304" pitchFamily="18" charset="0"/>
                <a:cs typeface="Times New Roman" panose="02020603050405020304" pitchFamily="18" charset="0"/>
              </a:rPr>
              <a:t>.</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51520" y="5848154"/>
            <a:ext cx="3744416" cy="646331"/>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Ф. Р-52 оп. 1-л д. 2 л. 10. Годовые отчеты по </a:t>
            </a:r>
            <a:r>
              <a:rPr lang="ru-RU" sz="1200" dirty="0" err="1" smtClean="0">
                <a:latin typeface="Times New Roman" panose="02020603050405020304" pitchFamily="18" charset="0"/>
                <a:cs typeface="Times New Roman" panose="02020603050405020304" pitchFamily="18" charset="0"/>
              </a:rPr>
              <a:t>Ангинской</a:t>
            </a:r>
            <a:r>
              <a:rPr lang="ru-RU" sz="1200" dirty="0" smtClean="0">
                <a:latin typeface="Times New Roman" panose="02020603050405020304" pitchFamily="18" charset="0"/>
                <a:cs typeface="Times New Roman" panose="02020603050405020304" pitchFamily="18" charset="0"/>
              </a:rPr>
              <a:t> ГЭС (1958-1960). Годовой отчет межколхозного объединения (совета) за 1960 г.</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34448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5805264"/>
            <a:ext cx="4343400" cy="648072"/>
          </a:xfrm>
        </p:spPr>
        <p:txBody>
          <a:bodyPr>
            <a:normAutofit/>
          </a:bodyPr>
          <a:lstStyle/>
          <a:p>
            <a:r>
              <a:rPr lang="ru-RU" sz="1600" cap="none" dirty="0" smtClean="0">
                <a:solidFill>
                  <a:schemeClr val="tx1"/>
                </a:solidFill>
                <a:latin typeface="Times New Roman" panose="02020603050405020304" pitchFamily="18" charset="0"/>
                <a:cs typeface="Times New Roman" panose="02020603050405020304" pitchFamily="18" charset="0"/>
              </a:rPr>
              <a:t>Первый директор </a:t>
            </a:r>
            <a:r>
              <a:rPr lang="ru-RU" sz="1600" cap="none" dirty="0" err="1" smtClean="0">
                <a:solidFill>
                  <a:schemeClr val="tx1"/>
                </a:solidFill>
                <a:latin typeface="Times New Roman" panose="02020603050405020304" pitchFamily="18" charset="0"/>
                <a:cs typeface="Times New Roman" panose="02020603050405020304" pitchFamily="18" charset="0"/>
              </a:rPr>
              <a:t>Ангинской</a:t>
            </a:r>
            <a:r>
              <a:rPr lang="ru-RU" sz="1600" cap="none" dirty="0" smtClean="0">
                <a:solidFill>
                  <a:schemeClr val="tx1"/>
                </a:solidFill>
                <a:latin typeface="Times New Roman" panose="02020603050405020304" pitchFamily="18" charset="0"/>
                <a:cs typeface="Times New Roman" panose="02020603050405020304" pitchFamily="18" charset="0"/>
              </a:rPr>
              <a:t> ГЭС Соколов Макар </a:t>
            </a:r>
            <a:r>
              <a:rPr lang="ru-RU" sz="1600" cap="none" smtClean="0">
                <a:solidFill>
                  <a:schemeClr val="tx1"/>
                </a:solidFill>
                <a:latin typeface="Times New Roman" panose="02020603050405020304" pitchFamily="18" charset="0"/>
                <a:cs typeface="Times New Roman" panose="02020603050405020304" pitchFamily="18" charset="0"/>
              </a:rPr>
              <a:t>Семенович (05.08.1904 </a:t>
            </a:r>
            <a:r>
              <a:rPr lang="ru-RU" sz="1600" cap="none" dirty="0" smtClean="0">
                <a:solidFill>
                  <a:schemeClr val="tx1"/>
                </a:solidFill>
                <a:latin typeface="Times New Roman" panose="02020603050405020304" pitchFamily="18" charset="0"/>
                <a:cs typeface="Times New Roman" panose="02020603050405020304" pitchFamily="18" charset="0"/>
              </a:rPr>
              <a:t>– 07.09.1973)</a:t>
            </a:r>
            <a:endParaRPr lang="ru-RU" sz="1600" cap="none" dirty="0">
              <a:solidFill>
                <a:schemeClr val="tx1"/>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251520" y="404664"/>
            <a:ext cx="3816424" cy="1224136"/>
          </a:xfrm>
        </p:spPr>
        <p:txBody>
          <a:bodyPr>
            <a:noAutofit/>
          </a:bodyPr>
          <a:lstStyle/>
          <a:p>
            <a:pPr algn="just"/>
            <a:r>
              <a:rPr lang="ru-RU" sz="1400" dirty="0" smtClean="0">
                <a:solidFill>
                  <a:schemeClr val="tx1"/>
                </a:solidFill>
                <a:latin typeface="Times New Roman" panose="02020603050405020304" pitchFamily="18" charset="0"/>
                <a:cs typeface="Times New Roman" panose="02020603050405020304" pitchFamily="18" charset="0"/>
              </a:rPr>
              <a:t>Начало работы </a:t>
            </a:r>
            <a:r>
              <a:rPr lang="ru-RU" sz="1400" dirty="0" err="1" smtClean="0">
                <a:solidFill>
                  <a:schemeClr val="tx1"/>
                </a:solidFill>
                <a:latin typeface="Times New Roman" panose="02020603050405020304" pitchFamily="18" charset="0"/>
                <a:cs typeface="Times New Roman" panose="02020603050405020304" pitchFamily="18" charset="0"/>
              </a:rPr>
              <a:t>Ангинской</a:t>
            </a:r>
            <a:r>
              <a:rPr lang="ru-RU" sz="1400" dirty="0" smtClean="0">
                <a:solidFill>
                  <a:schemeClr val="tx1"/>
                </a:solidFill>
                <a:latin typeface="Times New Roman" panose="02020603050405020304" pitchFamily="18" charset="0"/>
                <a:cs typeface="Times New Roman" panose="02020603050405020304" pitchFamily="18" charset="0"/>
              </a:rPr>
              <a:t> ГЭС. Формирование штата работников гидроэлектростанции. </a:t>
            </a:r>
          </a:p>
          <a:p>
            <a:pPr algn="just"/>
            <a:r>
              <a:rPr lang="ru-RU" sz="1400" cap="none" dirty="0" smtClean="0">
                <a:solidFill>
                  <a:schemeClr val="tx1"/>
                </a:solidFill>
                <a:latin typeface="Times New Roman" panose="02020603050405020304" pitchFamily="18" charset="0"/>
                <a:cs typeface="Times New Roman" panose="02020603050405020304" pitchFamily="18" charset="0"/>
              </a:rPr>
              <a:t>Ф. Р-52 оп. 1-л дело 1 лист 1. Приказ № 1, от 20.10.1952 г.</a:t>
            </a:r>
            <a:endParaRPr lang="ru-RU" sz="1400" cap="none" dirty="0">
              <a:solidFill>
                <a:schemeClr val="tx1"/>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tretch>
            <a:fillRect/>
          </a:stretch>
        </p:blipFill>
        <p:spPr>
          <a:xfrm>
            <a:off x="251520" y="1628800"/>
            <a:ext cx="3528392" cy="5148022"/>
          </a:xfrm>
        </p:spPr>
      </p:pic>
      <p:sp>
        <p:nvSpPr>
          <p:cNvPr id="5" name="Текст 4"/>
          <p:cNvSpPr>
            <a:spLocks noGrp="1"/>
          </p:cNvSpPr>
          <p:nvPr>
            <p:ph type="body" sz="half" idx="3"/>
          </p:nvPr>
        </p:nvSpPr>
        <p:spPr/>
        <p:txBody>
          <a:bodyPr>
            <a:normAutofit/>
          </a:bodyPr>
          <a:lstStyle/>
          <a:p>
            <a:pPr algn="just"/>
            <a:r>
              <a:rPr lang="ru-RU" sz="1600" cap="none" dirty="0" smtClean="0">
                <a:solidFill>
                  <a:schemeClr val="tx1"/>
                </a:solidFill>
                <a:latin typeface="Times New Roman" panose="02020603050405020304" pitchFamily="18" charset="0"/>
                <a:cs typeface="Times New Roman" panose="02020603050405020304" pitchFamily="18" charset="0"/>
              </a:rPr>
              <a:t>С 18 июня 1954 г</a:t>
            </a:r>
            <a:r>
              <a:rPr lang="ru-RU" sz="1600" cap="none" dirty="0" smtClean="0"/>
              <a:t>. </a:t>
            </a:r>
            <a:r>
              <a:rPr lang="ru-RU" sz="1600" cap="none" dirty="0" smtClean="0">
                <a:solidFill>
                  <a:schemeClr val="tx1"/>
                </a:solidFill>
                <a:latin typeface="Times New Roman" pitchFamily="18" charset="0"/>
                <a:cs typeface="Times New Roman" pitchFamily="18" charset="0"/>
              </a:rPr>
              <a:t>Ангинская ГЭС носит звание имени </a:t>
            </a:r>
            <a:r>
              <a:rPr lang="en-US" sz="1600" cap="none" dirty="0" smtClean="0">
                <a:solidFill>
                  <a:schemeClr val="tx1"/>
                </a:solidFill>
                <a:latin typeface="Times New Roman" panose="02020603050405020304" pitchFamily="18" charset="0"/>
                <a:cs typeface="Times New Roman" panose="02020603050405020304" pitchFamily="18" charset="0"/>
              </a:rPr>
              <a:t>XIX </a:t>
            </a:r>
            <a:r>
              <a:rPr lang="ru-RU" sz="1600" cap="none" dirty="0" smtClean="0">
                <a:solidFill>
                  <a:schemeClr val="tx1"/>
                </a:solidFill>
                <a:latin typeface="Times New Roman" panose="02020603050405020304" pitchFamily="18" charset="0"/>
                <a:cs typeface="Times New Roman" panose="02020603050405020304" pitchFamily="18" charset="0"/>
              </a:rPr>
              <a:t>партийного съезда</a:t>
            </a:r>
            <a:r>
              <a:rPr lang="ru-RU" cap="none" dirty="0" smtClean="0">
                <a:solidFill>
                  <a:schemeClr val="tx1"/>
                </a:solidFill>
                <a:latin typeface="Times New Roman" panose="02020603050405020304" pitchFamily="18" charset="0"/>
                <a:cs typeface="Times New Roman" panose="02020603050405020304" pitchFamily="18" charset="0"/>
              </a:rPr>
              <a:t>.</a:t>
            </a:r>
            <a:endParaRPr lang="ru-RU" cap="none"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D:\Рабочий стол\АОА МО Качуг р_н\ангинская ГЭС\Новая папка\20191016_10364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8" y="1412776"/>
            <a:ext cx="3456384" cy="11633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Grp="1" noChangeAspect="1" noChangeArrowheads="1"/>
          </p:cNvPicPr>
          <p:nvPr>
            <p:ph sz="quarter" idx="4"/>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200" y="2276872"/>
            <a:ext cx="2186682" cy="352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9757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093296"/>
            <a:ext cx="3672408" cy="450602"/>
          </a:xfrm>
        </p:spPr>
        <p:txBody>
          <a:bodyPr>
            <a:normAutofit fontScale="90000"/>
          </a:bodyPr>
          <a:lstStyle/>
          <a:p>
            <a:r>
              <a:rPr lang="ru-RU" sz="1600" cap="none" dirty="0" smtClean="0">
                <a:solidFill>
                  <a:schemeClr val="tx1"/>
                </a:solidFill>
                <a:latin typeface="Times New Roman" panose="02020603050405020304" pitchFamily="18" charset="0"/>
                <a:cs typeface="Times New Roman" panose="02020603050405020304" pitchFamily="18" charset="0"/>
              </a:rPr>
              <a:t>Ф.Р-53. оп. 1л. д.1. Приказы директора гидроэлектростанции.</a:t>
            </a:r>
            <a:endParaRPr lang="ru-RU" sz="1600" cap="none" dirty="0">
              <a:solidFill>
                <a:schemeClr val="tx1"/>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827584" y="620688"/>
            <a:ext cx="3816424" cy="639762"/>
          </a:xfrm>
        </p:spPr>
        <p:txBody>
          <a:bodyPr>
            <a:noAutofit/>
          </a:bodyPr>
          <a:lstStyle/>
          <a:p>
            <a:pPr algn="just"/>
            <a:r>
              <a:rPr lang="ru-RU" sz="1600" cap="none" dirty="0" smtClean="0">
                <a:solidFill>
                  <a:schemeClr val="tx1"/>
                </a:solidFill>
                <a:latin typeface="Times New Roman" panose="02020603050405020304" pitchFamily="18" charset="0"/>
                <a:cs typeface="Times New Roman" panose="02020603050405020304" pitchFamily="18" charset="0"/>
              </a:rPr>
              <a:t>В 1958 г. председателем межколхозного Совета и начальником </a:t>
            </a:r>
            <a:r>
              <a:rPr lang="ru-RU" sz="1600" cap="none" dirty="0" err="1" smtClean="0">
                <a:solidFill>
                  <a:schemeClr val="tx1"/>
                </a:solidFill>
                <a:latin typeface="Times New Roman" panose="02020603050405020304" pitchFamily="18" charset="0"/>
                <a:cs typeface="Times New Roman" panose="02020603050405020304" pitchFamily="18" charset="0"/>
              </a:rPr>
              <a:t>Ангинской</a:t>
            </a:r>
            <a:r>
              <a:rPr lang="ru-RU" sz="1600" cap="none" dirty="0" smtClean="0">
                <a:solidFill>
                  <a:schemeClr val="tx1"/>
                </a:solidFill>
                <a:latin typeface="Times New Roman" panose="02020603050405020304" pitchFamily="18" charset="0"/>
                <a:cs typeface="Times New Roman" panose="02020603050405020304" pitchFamily="18" charset="0"/>
              </a:rPr>
              <a:t> ГЭС был назначен Елизаров Амир Иванович. Приказ №  145 от 17. 12. 1958 г.. Он будет ее руководителем до 1961 г.   </a:t>
            </a:r>
            <a:endParaRPr lang="ru-RU" sz="1600" cap="none" dirty="0">
              <a:solidFill>
                <a:schemeClr val="tx1"/>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3"/>
          </p:nvPr>
        </p:nvSpPr>
        <p:spPr>
          <a:xfrm>
            <a:off x="4645025" y="116632"/>
            <a:ext cx="4292241" cy="1872208"/>
          </a:xfrm>
        </p:spPr>
        <p:txBody>
          <a:bodyPr>
            <a:noAutofit/>
          </a:bodyPr>
          <a:lstStyle/>
          <a:p>
            <a:pPr indent="457200" algn="just"/>
            <a:r>
              <a:rPr lang="ru-RU" sz="1600" cap="none" dirty="0" smtClean="0">
                <a:solidFill>
                  <a:schemeClr val="tx1"/>
                </a:solidFill>
                <a:latin typeface="Times New Roman" panose="02020603050405020304" pitchFamily="18" charset="0"/>
                <a:cs typeface="Times New Roman" panose="02020603050405020304" pitchFamily="18" charset="0"/>
              </a:rPr>
              <a:t>Наличие расчетных ведомостей за 1957 – 1961 гг. позволяет увидеть изменение размера заработной платы работников ГЭС, динамику кадрового </a:t>
            </a:r>
            <a:r>
              <a:rPr lang="ru-RU" sz="1600" cap="none" dirty="0">
                <a:solidFill>
                  <a:schemeClr val="tx1"/>
                </a:solidFill>
                <a:latin typeface="Times New Roman" panose="02020603050405020304" pitchFamily="18" charset="0"/>
                <a:cs typeface="Times New Roman" panose="02020603050405020304" pitchFamily="18" charset="0"/>
              </a:rPr>
              <a:t>с</a:t>
            </a:r>
            <a:r>
              <a:rPr lang="ru-RU" sz="1600" cap="none" dirty="0" smtClean="0">
                <a:solidFill>
                  <a:schemeClr val="tx1"/>
                </a:solidFill>
                <a:latin typeface="Times New Roman" panose="02020603050405020304" pitchFamily="18" charset="0"/>
                <a:cs typeface="Times New Roman" panose="02020603050405020304" pitchFamily="18" charset="0"/>
              </a:rPr>
              <a:t>остава. </a:t>
            </a:r>
          </a:p>
          <a:p>
            <a:pPr algn="just"/>
            <a:r>
              <a:rPr lang="ru-RU" sz="1600" cap="none" dirty="0" smtClean="0">
                <a:solidFill>
                  <a:schemeClr val="tx1"/>
                </a:solidFill>
                <a:latin typeface="Times New Roman" panose="02020603050405020304" pitchFamily="18" charset="0"/>
                <a:cs typeface="Times New Roman" panose="02020603050405020304" pitchFamily="18" charset="0"/>
              </a:rPr>
              <a:t>Ф. Р-52 оп. 1л. дело 3, 6. Д. 3 - Расчетно-платежные </a:t>
            </a:r>
            <a:r>
              <a:rPr lang="ru-RU" sz="1600" cap="none" dirty="0">
                <a:solidFill>
                  <a:schemeClr val="tx1"/>
                </a:solidFill>
                <a:latin typeface="Times New Roman" panose="02020603050405020304" pitchFamily="18" charset="0"/>
                <a:cs typeface="Times New Roman" panose="02020603050405020304" pitchFamily="18" charset="0"/>
              </a:rPr>
              <a:t>ведомости по начислению заработной платы </a:t>
            </a:r>
            <a:r>
              <a:rPr lang="ru-RU" sz="1600" cap="none" dirty="0" smtClean="0">
                <a:solidFill>
                  <a:schemeClr val="tx1"/>
                </a:solidFill>
                <a:latin typeface="Times New Roman" panose="02020603050405020304" pitchFamily="18" charset="0"/>
                <a:cs typeface="Times New Roman" panose="02020603050405020304" pitchFamily="18" charset="0"/>
              </a:rPr>
              <a:t>1957 г.; Д. 6 - Расчетно-платежные ведомости по начислению заработной платы 1960 – 1961 гг.</a:t>
            </a:r>
            <a:endParaRPr lang="ru-RU" sz="1600" cap="none" dirty="0">
              <a:solidFill>
                <a:schemeClr val="tx1"/>
              </a:solidFill>
              <a:latin typeface="Times New Roman" panose="02020603050405020304" pitchFamily="18" charset="0"/>
              <a:cs typeface="Times New Roman" panose="02020603050405020304" pitchFamily="18" charset="0"/>
            </a:endParaRPr>
          </a:p>
        </p:txBody>
      </p:sp>
      <p:pic>
        <p:nvPicPr>
          <p:cNvPr id="6146" name="Picture 2" descr="D:\Рабочий стол\АОА МО Качуг р_н\ангинская ГЭС\Новая папка\20191016_104127.jpg"/>
          <p:cNvPicPr>
            <a:picLocks noGrp="1" noChangeAspect="1" noChangeArrowheads="1"/>
          </p:cNvPicPr>
          <p:nvPr>
            <p:ph sz="quarter"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628800"/>
            <a:ext cx="2808312" cy="4486478"/>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D:\Рабочий стол\АОА МО Качуг р_н\ангинская ГЭС\15.10.2020\IMG_2630.JPG"/>
          <p:cNvPicPr>
            <a:picLocks noGrp="1" noChangeAspect="1" noChangeArrowheads="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2204864"/>
            <a:ext cx="3744416" cy="2425214"/>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D:\Рабочий стол\АОА МО Качуг р_н\ангинская ГЭС\15.10.2020\IMG_262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3" y="4005064"/>
            <a:ext cx="3551325" cy="25512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8262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Рабочий стол\АОА МО Качуг р_н\ангинская ГЭС\Новая папка\20191016_10375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5850" y="1635953"/>
            <a:ext cx="3220085" cy="45293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39552" y="312514"/>
            <a:ext cx="8280920" cy="1077218"/>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Гидроэлектростанция была установлена на замерзающей в зимнее время реке. Это сделало необходимым строительство тепловой станции (тепловой резерв), которая снабжала электроэнергией колхозников зимой. Станция работала на дизельном топливе. Помещение станции было тесным. Три дизеля стояли довольно близко, что и привело к пожару в 1960 г. </a:t>
            </a:r>
            <a:endParaRPr lang="ru-RU" sz="1600" dirty="0">
              <a:latin typeface="Times New Roman" panose="02020603050405020304" pitchFamily="18" charset="0"/>
              <a:cs typeface="Times New Roman" panose="02020603050405020304" pitchFamily="18" charset="0"/>
            </a:endParaRPr>
          </a:p>
        </p:txBody>
      </p:sp>
      <p:pic>
        <p:nvPicPr>
          <p:cNvPr id="2051" name="Picture 3" descr="D:\Рабочий стол\АОА МО Качуг р_н\ангинская ГЭС\Новая папка\20191016_10390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54453" y="1635952"/>
            <a:ext cx="3666020" cy="445734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292080" y="6317500"/>
            <a:ext cx="3312367"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Ф. Р-52 оп. 1-л д.1 л. 46</a:t>
            </a: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75850" y="6327447"/>
            <a:ext cx="3148078" cy="369332"/>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Ф. </a:t>
            </a:r>
            <a:r>
              <a:rPr lang="ru-RU" dirty="0" smtClean="0">
                <a:latin typeface="Times New Roman" panose="02020603050405020304" pitchFamily="18" charset="0"/>
                <a:cs typeface="Times New Roman" panose="02020603050405020304" pitchFamily="18" charset="0"/>
              </a:rPr>
              <a:t>Р- 52 оп</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1-л д.1 л. </a:t>
            </a:r>
            <a:r>
              <a:rPr lang="ru-RU" dirty="0">
                <a:latin typeface="Times New Roman" panose="02020603050405020304" pitchFamily="18" charset="0"/>
                <a:cs typeface="Times New Roman" panose="02020603050405020304" pitchFamily="18" charset="0"/>
              </a:rPr>
              <a:t>38 </a:t>
            </a:r>
          </a:p>
        </p:txBody>
      </p:sp>
    </p:spTree>
    <p:extLst>
      <p:ext uri="{BB962C8B-B14F-4D97-AF65-F5344CB8AC3E}">
        <p14:creationId xmlns:p14="http://schemas.microsoft.com/office/powerpoint/2010/main" xmlns="" val="40658614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1924</TotalTime>
  <Words>1313</Words>
  <Application>Microsoft Office PowerPoint</Application>
  <PresentationFormat>Экран (4:3)</PresentationFormat>
  <Paragraphs>73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Трек</vt:lpstr>
      <vt:lpstr>Слайд 1</vt:lpstr>
      <vt:lpstr>Малая гидроэнергетика в прибайкалье</vt:lpstr>
      <vt:lpstr>Слайд 3</vt:lpstr>
      <vt:lpstr>ЭЛЕКТРИФИКАЦИЯ КОЛХОЗОВ И СОВХОЗОВ ИРКУТСКОЙ ОБЛАСТИ К СЕРЕДИНЕ  60-Х ГГ. xx  В.</vt:lpstr>
      <vt:lpstr>Эксплуатация гидроэлектростанции на р. Анга начнется в 1952 г. </vt:lpstr>
      <vt:lpstr>народная стройка</vt:lpstr>
      <vt:lpstr>Первый директор Ангинской ГЭС Соколов Макар Семенович (05.08.1904 – 07.09.1973)</vt:lpstr>
      <vt:lpstr>Ф.Р-53. оп. 1л. д.1. Приказы директора гидроэлектростанции.</vt:lpstr>
      <vt:lpstr>Слайд 9</vt:lpstr>
      <vt:lpstr>Система контроля за потреблением электроэнергии населением </vt:lpstr>
      <vt:lpstr>Слайд 11</vt:lpstr>
      <vt:lpstr>Слайд 12</vt:lpstr>
      <vt:lpstr>Слайд 13</vt:lpstr>
      <vt:lpstr>28 февраля – 14 марта 1961 г. – реорганизация межколхозной Ангинской ГЭС</vt:lpstr>
      <vt:lpstr>Передача имущества межколхозной ГЭС зерновому совхозу «ангинский»</vt:lpstr>
      <vt:lpstr>Слайд 16</vt:lpstr>
      <vt:lpstr>Над созданием выставки работали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Admin1</dc:creator>
  <cp:lastModifiedBy>RePack by SPecialiST</cp:lastModifiedBy>
  <cp:revision>83</cp:revision>
  <dcterms:created xsi:type="dcterms:W3CDTF">2020-10-14T13:47:24Z</dcterms:created>
  <dcterms:modified xsi:type="dcterms:W3CDTF">2020-10-19T02:34:51Z</dcterms:modified>
</cp:coreProperties>
</file>